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62" r:id="rId3"/>
    <p:sldId id="261" r:id="rId4"/>
    <p:sldId id="260" r:id="rId5"/>
    <p:sldId id="281" r:id="rId6"/>
    <p:sldId id="259" r:id="rId7"/>
    <p:sldId id="258" r:id="rId8"/>
    <p:sldId id="263" r:id="rId9"/>
    <p:sldId id="282" r:id="rId10"/>
    <p:sldId id="283" r:id="rId11"/>
    <p:sldId id="264" r:id="rId12"/>
    <p:sldId id="265" r:id="rId13"/>
    <p:sldId id="284" r:id="rId14"/>
    <p:sldId id="285" r:id="rId15"/>
    <p:sldId id="266" r:id="rId16"/>
    <p:sldId id="267" r:id="rId17"/>
    <p:sldId id="268" r:id="rId18"/>
    <p:sldId id="269" r:id="rId19"/>
    <p:sldId id="286" r:id="rId20"/>
    <p:sldId id="287" r:id="rId21"/>
    <p:sldId id="270" r:id="rId22"/>
    <p:sldId id="271" r:id="rId23"/>
    <p:sldId id="272" r:id="rId24"/>
    <p:sldId id="273" r:id="rId25"/>
    <p:sldId id="274" r:id="rId26"/>
    <p:sldId id="275" r:id="rId27"/>
    <p:sldId id="276" r:id="rId28"/>
    <p:sldId id="277" r:id="rId29"/>
    <p:sldId id="278" r:id="rId30"/>
    <p:sldId id="279" r:id="rId31"/>
    <p:sldId id="280"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24D7B8D3-3CF9-45A1-AAFA-46EA63F8E74B}">
          <p14:sldIdLst>
            <p14:sldId id="257"/>
            <p14:sldId id="262"/>
            <p14:sldId id="261"/>
            <p14:sldId id="260"/>
            <p14:sldId id="281"/>
            <p14:sldId id="259"/>
            <p14:sldId id="258"/>
            <p14:sldId id="263"/>
            <p14:sldId id="282"/>
            <p14:sldId id="283"/>
            <p14:sldId id="264"/>
            <p14:sldId id="265"/>
            <p14:sldId id="284"/>
            <p14:sldId id="285"/>
            <p14:sldId id="266"/>
            <p14:sldId id="267"/>
            <p14:sldId id="268"/>
            <p14:sldId id="269"/>
            <p14:sldId id="286"/>
            <p14:sldId id="287"/>
            <p14:sldId id="270"/>
            <p14:sldId id="271"/>
            <p14:sldId id="272"/>
            <p14:sldId id="273"/>
            <p14:sldId id="274"/>
            <p14:sldId id="275"/>
            <p14:sldId id="276"/>
            <p14:sldId id="277"/>
            <p14:sldId id="278"/>
            <p14:sldId id="279"/>
            <p14:sldId id="2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21/09/1441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21/09/1441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21/09/1441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21/09/1441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21/09/1441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340768"/>
            <a:ext cx="8229600" cy="1143000"/>
          </a:xfrm>
        </p:spPr>
        <p:txBody>
          <a:bodyPr/>
          <a:lstStyle/>
          <a:p>
            <a:pPr algn="ctr"/>
            <a:r>
              <a:rPr lang="ar-IQ" dirty="0" smtClean="0"/>
              <a:t>الدكتور عزيز مهدي </a:t>
            </a:r>
            <a:endParaRPr lang="ar-IQ" dirty="0"/>
          </a:p>
        </p:txBody>
      </p:sp>
      <p:sp>
        <p:nvSpPr>
          <p:cNvPr id="3" name="عنصر نائب للمحتوى 2"/>
          <p:cNvSpPr>
            <a:spLocks noGrp="1"/>
          </p:cNvSpPr>
          <p:nvPr>
            <p:ph idx="1"/>
          </p:nvPr>
        </p:nvSpPr>
        <p:spPr>
          <a:xfrm>
            <a:off x="457200" y="3140968"/>
            <a:ext cx="8229600" cy="3183632"/>
          </a:xfrm>
        </p:spPr>
        <p:txBody>
          <a:bodyPr/>
          <a:lstStyle/>
          <a:p>
            <a:pPr marL="0" indent="0" algn="ctr">
              <a:buNone/>
            </a:pPr>
            <a:r>
              <a:rPr lang="ar-IQ" dirty="0" smtClean="0"/>
              <a:t>المحاضرة الثامنة </a:t>
            </a:r>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1383191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504056"/>
          </a:xfrm>
        </p:spPr>
        <p:txBody>
          <a:bodyPr>
            <a:normAutofit fontScale="90000"/>
          </a:bodyPr>
          <a:lstStyle/>
          <a:p>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6" y="1124744"/>
            <a:ext cx="7632848" cy="5181525"/>
          </a:xfrm>
        </p:spPr>
      </p:pic>
    </p:spTree>
    <p:extLst>
      <p:ext uri="{BB962C8B-B14F-4D97-AF65-F5344CB8AC3E}">
        <p14:creationId xmlns:p14="http://schemas.microsoft.com/office/powerpoint/2010/main" val="3867775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4632"/>
          </a:xfrm>
        </p:spPr>
        <p:txBody>
          <a:bodyPr>
            <a:normAutofit fontScale="90000"/>
          </a:bodyPr>
          <a:lstStyle/>
          <a:p>
            <a:endParaRPr lang="ar-IQ" dirty="0"/>
          </a:p>
        </p:txBody>
      </p:sp>
      <p:sp>
        <p:nvSpPr>
          <p:cNvPr id="3" name="عنصر نائب للمحتوى 2"/>
          <p:cNvSpPr>
            <a:spLocks noGrp="1"/>
          </p:cNvSpPr>
          <p:nvPr>
            <p:ph idx="1"/>
          </p:nvPr>
        </p:nvSpPr>
        <p:spPr>
          <a:xfrm>
            <a:off x="395536" y="1196752"/>
            <a:ext cx="8229600" cy="5112568"/>
          </a:xfrm>
        </p:spPr>
        <p:txBody>
          <a:bodyPr>
            <a:normAutofit fontScale="77500" lnSpcReduction="20000"/>
          </a:bodyPr>
          <a:lstStyle/>
          <a:p>
            <a:r>
              <a:rPr lang="ar-IQ" dirty="0"/>
              <a:t>2-	الانتخاب العائلي مع العزل: </a:t>
            </a:r>
          </a:p>
          <a:p>
            <a:r>
              <a:rPr lang="ar-IQ" dirty="0"/>
              <a:t>تجرى هذه الطريقة من الانتخاب  كما يلي: </a:t>
            </a:r>
          </a:p>
          <a:p>
            <a:r>
              <a:rPr lang="ar-IQ" dirty="0"/>
              <a:t>- العام الاول : يتم تقييم نباتات المادة الاولية لانتخاب نباتات </a:t>
            </a:r>
            <a:r>
              <a:rPr lang="ar-IQ" dirty="0" err="1"/>
              <a:t>الايليت</a:t>
            </a:r>
            <a:r>
              <a:rPr lang="ar-IQ" dirty="0"/>
              <a:t> التي تنقل لزراعتها في قطعة ارض مستقلة ومعزولة.</a:t>
            </a:r>
          </a:p>
          <a:p>
            <a:r>
              <a:rPr lang="ar-IQ" dirty="0"/>
              <a:t>- العام الثاني: الحصول على بذور كل من نباتات </a:t>
            </a:r>
            <a:r>
              <a:rPr lang="ar-IQ" dirty="0" err="1"/>
              <a:t>الايليت</a:t>
            </a:r>
            <a:r>
              <a:rPr lang="ar-IQ" dirty="0"/>
              <a:t> في وعاء مستقل.</a:t>
            </a:r>
          </a:p>
          <a:p>
            <a:r>
              <a:rPr lang="ar-IQ" dirty="0"/>
              <a:t>- العام الثالث: زراعة بذور كل من نباتات </a:t>
            </a:r>
            <a:r>
              <a:rPr lang="ar-IQ" dirty="0" err="1"/>
              <a:t>الايليت</a:t>
            </a:r>
            <a:r>
              <a:rPr lang="ar-IQ" dirty="0"/>
              <a:t> في قطعة ارض مستقلة ومعزولة حتى </a:t>
            </a:r>
            <a:r>
              <a:rPr lang="ar-IQ" dirty="0" err="1"/>
              <a:t>لايحدث</a:t>
            </a:r>
            <a:r>
              <a:rPr lang="ar-IQ" dirty="0"/>
              <a:t> التلقيح الخلطي بين العائلات الناتجة. ثم يجرى تقييم للعائلات بهدف استبعاد الرديئة منها حتى ولو احتوت على نباتات </a:t>
            </a:r>
            <a:r>
              <a:rPr lang="ar-IQ" dirty="0" err="1"/>
              <a:t>الايليت</a:t>
            </a:r>
            <a:r>
              <a:rPr lang="ar-IQ" dirty="0"/>
              <a:t>. بعد ذلك تنقل نباتات </a:t>
            </a:r>
            <a:r>
              <a:rPr lang="ar-IQ" dirty="0" err="1"/>
              <a:t>الايليت</a:t>
            </a:r>
            <a:r>
              <a:rPr lang="ar-IQ" dirty="0"/>
              <a:t> من كل عائلة من العائلات المتبقية لتزرع في قطعة ارض مستقلة ومعزولة.</a:t>
            </a:r>
          </a:p>
          <a:p>
            <a:r>
              <a:rPr lang="ar-IQ" dirty="0"/>
              <a:t>- العام الرابع : الحصول على بذور كل من نباتات </a:t>
            </a:r>
            <a:r>
              <a:rPr lang="ar-IQ" dirty="0" err="1"/>
              <a:t>الايليت</a:t>
            </a:r>
            <a:r>
              <a:rPr lang="ar-IQ" dirty="0"/>
              <a:t> في وعاء مستقل.</a:t>
            </a:r>
          </a:p>
          <a:p>
            <a:r>
              <a:rPr lang="ar-IQ" dirty="0"/>
              <a:t>ويستمر تكرار ما سبق ذكره حتى الوصول الى المادة النباتية المنتخبة النهائية المتجانسة في جملة الصفات القيمة المرغوبة.</a:t>
            </a:r>
          </a:p>
          <a:p>
            <a:r>
              <a:rPr lang="ar-IQ" dirty="0"/>
              <a:t>      تتميز هذه الطريقة من الانتخاب عن طريقة الانتخاب العائلي بدون العزل بكونها اكثر فعالية لكنها معقدة وتحتاج الى الكثير من الجهد كما ان نقطة الضعف الوحيدة فيها تتلخص باحتمال حدوث التلقيح الذاتي في النباتات الخلطية التلقيح الامر الذي ينعكس بشكل سلبي على حيوية النباتات الناتجة عن التلقيح الذاتي ويؤدي الى انخفاض كبير في انتاجيتها مما يُصعِب من عملية تقييمها.</a:t>
            </a:r>
          </a:p>
          <a:p>
            <a:endParaRPr lang="ar-IQ" dirty="0"/>
          </a:p>
        </p:txBody>
      </p:sp>
    </p:spTree>
    <p:extLst>
      <p:ext uri="{BB962C8B-B14F-4D97-AF65-F5344CB8AC3E}">
        <p14:creationId xmlns:p14="http://schemas.microsoft.com/office/powerpoint/2010/main" val="2240616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3-	الانتخاب العائلي بطريقة التهجين الزوجي: </a:t>
            </a:r>
          </a:p>
          <a:p>
            <a:r>
              <a:rPr lang="ar-IQ" dirty="0"/>
              <a:t>تجرى هذه الطريقة  كما يلي:</a:t>
            </a:r>
          </a:p>
          <a:p>
            <a:r>
              <a:rPr lang="ar-IQ" dirty="0"/>
              <a:t>- العام الاول : يتم تقييم نباتات المادة الاولية لانتخاب نباتات </a:t>
            </a:r>
            <a:r>
              <a:rPr lang="ar-IQ" dirty="0" err="1"/>
              <a:t>الايليت</a:t>
            </a:r>
            <a:r>
              <a:rPr lang="ar-IQ" dirty="0"/>
              <a:t>. ثم ينقل كل نباتين منتخبين قريبين في صفاتهما ويزرعان بجانب بعضهما  بعضاً. وفي مرحلة الازهار تغطي الازواج النباتية بالعوازل لضمان حدوث التلقيح الخلطي بين نباتي كل زوج من هذه الازواج فقط. </a:t>
            </a:r>
          </a:p>
          <a:p>
            <a:r>
              <a:rPr lang="ar-IQ" dirty="0"/>
              <a:t>- العام الثاني : يتم الحصول على بذور كل نبات من نباتات هذه الازواج على حدة في وعاء مستقل .</a:t>
            </a:r>
          </a:p>
          <a:p>
            <a:r>
              <a:rPr lang="ar-IQ" dirty="0"/>
              <a:t>- العام الثالث: زراعة بذور كل نبات في قطعة ارض مستقلة وتقييم العائلات الناتجة بهدف استبعاد الرديئة منها. ثم ينقل كل نباتين متشابهين من نباتات </a:t>
            </a:r>
            <a:r>
              <a:rPr lang="ar-IQ" dirty="0" err="1"/>
              <a:t>الايليت</a:t>
            </a:r>
            <a:r>
              <a:rPr lang="ar-IQ" dirty="0"/>
              <a:t> </a:t>
            </a:r>
            <a:r>
              <a:rPr lang="ar-IQ" dirty="0" err="1"/>
              <a:t>ليزرعان</a:t>
            </a:r>
            <a:r>
              <a:rPr lang="ar-IQ" dirty="0"/>
              <a:t> بجانب بعضهما البعض شريطة ان يكونا من عائلتين مختلفتين. وتغطى الازواج النباتية بالعوازل في مرحلة </a:t>
            </a:r>
            <a:r>
              <a:rPr lang="ar-IQ" dirty="0" err="1"/>
              <a:t>الازهاز</a:t>
            </a:r>
            <a:r>
              <a:rPr lang="ar-IQ" dirty="0"/>
              <a:t>. ويستمر تكرار ما سبق ذكرة حتى الوصول الى المادة النباتية </a:t>
            </a:r>
            <a:r>
              <a:rPr lang="ar-IQ" dirty="0" err="1"/>
              <a:t>المتنخية</a:t>
            </a:r>
            <a:r>
              <a:rPr lang="ar-IQ" dirty="0"/>
              <a:t> النهائية المتجانسة في جملة الصفات القيمة المرغوبة. </a:t>
            </a:r>
          </a:p>
          <a:p>
            <a:endParaRPr lang="ar-IQ" dirty="0"/>
          </a:p>
        </p:txBody>
      </p:sp>
    </p:spTree>
    <p:extLst>
      <p:ext uri="{BB962C8B-B14F-4D97-AF65-F5344CB8AC3E}">
        <p14:creationId xmlns:p14="http://schemas.microsoft.com/office/powerpoint/2010/main" val="4102363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88640"/>
            <a:ext cx="8229600" cy="492664"/>
          </a:xfrm>
        </p:spPr>
        <p:txBody>
          <a:bodyPr>
            <a:normAutofit fontScale="90000"/>
          </a:bodyPr>
          <a:lstStyle/>
          <a:p>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3568" y="980729"/>
            <a:ext cx="7272808" cy="5343872"/>
          </a:xfrm>
        </p:spPr>
      </p:pic>
    </p:spTree>
    <p:extLst>
      <p:ext uri="{BB962C8B-B14F-4D97-AF65-F5344CB8AC3E}">
        <p14:creationId xmlns:p14="http://schemas.microsoft.com/office/powerpoint/2010/main" val="2774029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504056"/>
          </a:xfrm>
        </p:spPr>
        <p:txBody>
          <a:bodyPr>
            <a:normAutofit fontScale="90000"/>
          </a:bodyPr>
          <a:lstStyle/>
          <a:p>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1600" y="1196752"/>
            <a:ext cx="7335833" cy="5127848"/>
          </a:xfrm>
        </p:spPr>
      </p:pic>
    </p:spTree>
    <p:extLst>
      <p:ext uri="{BB962C8B-B14F-4D97-AF65-F5344CB8AC3E}">
        <p14:creationId xmlns:p14="http://schemas.microsoft.com/office/powerpoint/2010/main" val="2583103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تمتاز هذه الطريقة من الانتخاب عن طريقة الانتخاب العائلي مع العزل بعدم حدوث التلقيح الذاتي في النباتات الخلطية، وبالتالي عدم تدهور صفات نباتات العائلات الناتجة لان التلقيح الخلطي في هذه الطريقة من الانتخاب يحدث دوما بين نباتين متشابهين من عائلتين مختلفتين. كما انها تسمح وبسرعة الحصول على المادة المتجانسة في جملة الصفات القيمة المرغوبة، لكنها تحتاج الى كمية كبيرة من العوازل والى جهد ووقت طويلين عند انتخاب الازواج النباتية المتشابهة اضافة الى تكاليف عمليتي خصي الازهار وتلقيحها اصطناعيا بشكل متبادل بين نباتات كل من الازواج النباتية كما تؤدي عملية نقل الازواج النباتية المتشابهة لزراعتها بجانب بعضها الى اضرار ميكانيكية فادحة. </a:t>
            </a:r>
          </a:p>
        </p:txBody>
      </p:sp>
    </p:spTree>
    <p:extLst>
      <p:ext uri="{BB962C8B-B14F-4D97-AF65-F5344CB8AC3E}">
        <p14:creationId xmlns:p14="http://schemas.microsoft.com/office/powerpoint/2010/main" val="2394583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4632"/>
          </a:xfrm>
        </p:spPr>
        <p:txBody>
          <a:bodyPr>
            <a:normAutofit fontScale="90000"/>
          </a:bodyPr>
          <a:lstStyle/>
          <a:p>
            <a:endParaRPr lang="ar-IQ" dirty="0"/>
          </a:p>
        </p:txBody>
      </p:sp>
      <p:sp>
        <p:nvSpPr>
          <p:cNvPr id="3" name="عنصر نائب للمحتوى 2"/>
          <p:cNvSpPr>
            <a:spLocks noGrp="1"/>
          </p:cNvSpPr>
          <p:nvPr>
            <p:ph idx="1"/>
          </p:nvPr>
        </p:nvSpPr>
        <p:spPr>
          <a:xfrm>
            <a:off x="457200" y="1124744"/>
            <a:ext cx="8229600" cy="5199856"/>
          </a:xfrm>
        </p:spPr>
        <p:txBody>
          <a:bodyPr>
            <a:normAutofit fontScale="92500" lnSpcReduction="20000"/>
          </a:bodyPr>
          <a:lstStyle/>
          <a:p>
            <a:r>
              <a:rPr lang="ar-IQ" dirty="0"/>
              <a:t>4ـ الانتخاب العائلي بطريقة الأنصاف :</a:t>
            </a:r>
          </a:p>
          <a:p>
            <a:r>
              <a:rPr lang="ar-IQ" dirty="0"/>
              <a:t>           تستخدم هذه الطريقة من الانتخاب في حالة النباتات الخلطية التلقيح مثل نباتات الفصيلة القرعية التي يتم تقييم اهم صفاتها (صفات الثمار) بعد الازهار وحدوث التلقيح الخطي. وغالبا ما تكون حبوب اللقاح من ازهار النباتات ذات الصفات الرديئة مثل صفة زيادة نسبة الأزهار المذكرة، لهذا فان الهدف هذه الطريقة  من الانتخاب هو توجيه عملية التلقيح </a:t>
            </a:r>
            <a:r>
              <a:rPr lang="ar-IQ" dirty="0" err="1"/>
              <a:t>ألخلطي</a:t>
            </a:r>
            <a:r>
              <a:rPr lang="ar-IQ" dirty="0"/>
              <a:t> وذلك  بمنع حدوثه بين نباتات </a:t>
            </a:r>
            <a:r>
              <a:rPr lang="ar-IQ" dirty="0" err="1"/>
              <a:t>الايليت</a:t>
            </a:r>
            <a:r>
              <a:rPr lang="ar-IQ" dirty="0"/>
              <a:t> والنباتات رديئة الصفات. </a:t>
            </a:r>
          </a:p>
          <a:p>
            <a:r>
              <a:rPr lang="ar-IQ" dirty="0"/>
              <a:t>      يتلخص جوهر هذه الطريقة من الانتخاب بانه يتم اولا انتخاب افضل العائلات ثم يتم انتخاب افضل النباتات وذلك كالاتي : </a:t>
            </a:r>
          </a:p>
          <a:p>
            <a:r>
              <a:rPr lang="ar-IQ" dirty="0"/>
              <a:t>- العام الاول : يتم تقيم نباتات المادة الاولية لانتخاب نباتات </a:t>
            </a:r>
            <a:r>
              <a:rPr lang="ar-IQ" dirty="0" err="1"/>
              <a:t>الايليت</a:t>
            </a:r>
            <a:r>
              <a:rPr lang="ar-IQ" dirty="0"/>
              <a:t> التي تنقل لتزرع في قطعة ارض مستقلة ومعزولة حتى يتم التلقيح الخلطي بينهما فقط ثم تجمع بذور كل من هذه النباتات على حدة في وعاء مستقل . </a:t>
            </a:r>
          </a:p>
          <a:p>
            <a:r>
              <a:rPr lang="ar-IQ" dirty="0"/>
              <a:t>- العام الثاني : زراعة نصف كمية البذور من كل وعاء في  قطعة ارض مستقلة، اما النصف الاخر من البذور فيحفظ في ظروف مناسبة للعام التالي. ثم تجرى عملية تقيم للعائلات الناتجة بعد تشكيل </a:t>
            </a:r>
            <a:r>
              <a:rPr lang="ar-IQ" dirty="0" err="1"/>
              <a:t>الثمارثم</a:t>
            </a:r>
            <a:r>
              <a:rPr lang="ar-IQ" dirty="0"/>
              <a:t> ينتخب بنتيجتها افضل العائلات . </a:t>
            </a:r>
          </a:p>
          <a:p>
            <a:endParaRPr lang="ar-IQ" dirty="0"/>
          </a:p>
        </p:txBody>
      </p:sp>
    </p:spTree>
    <p:extLst>
      <p:ext uri="{BB962C8B-B14F-4D97-AF65-F5344CB8AC3E}">
        <p14:creationId xmlns:p14="http://schemas.microsoft.com/office/powerpoint/2010/main" val="3258376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العام الثالث : زراعة النصف المتبقي من كمية بذور العائلات التي تفوقت في صفاتها في قطع ارض مستقلة لانتخاب نباتات </a:t>
            </a:r>
            <a:r>
              <a:rPr lang="ar-IQ" dirty="0" err="1"/>
              <a:t>الايليت</a:t>
            </a:r>
            <a:r>
              <a:rPr lang="ar-IQ" dirty="0"/>
              <a:t> ثم نباتات السوبر </a:t>
            </a:r>
            <a:r>
              <a:rPr lang="ar-IQ" dirty="0" err="1"/>
              <a:t>ايليت</a:t>
            </a:r>
            <a:r>
              <a:rPr lang="ar-IQ" dirty="0"/>
              <a:t>، ثم تجمع بذور نباتات </a:t>
            </a:r>
            <a:r>
              <a:rPr lang="ar-IQ" dirty="0" err="1"/>
              <a:t>الايليت</a:t>
            </a:r>
            <a:r>
              <a:rPr lang="ar-IQ" dirty="0"/>
              <a:t> معا في وعاء واحد لاستخدامها في الاكثار والاختبارات، اما بذور كل من نباتات السوبر </a:t>
            </a:r>
            <a:r>
              <a:rPr lang="ar-IQ" dirty="0" err="1"/>
              <a:t>ايليت</a:t>
            </a:r>
            <a:r>
              <a:rPr lang="ar-IQ" dirty="0"/>
              <a:t> فتجمع في وعاء مستقل . </a:t>
            </a:r>
          </a:p>
          <a:p>
            <a:r>
              <a:rPr lang="ar-IQ" dirty="0"/>
              <a:t>- العام الرابع : زراعة نصف كمية البذور من كل وعاء في قطعة ارض مستقلة وحفظ النصف </a:t>
            </a:r>
            <a:r>
              <a:rPr lang="ar-IQ" dirty="0" err="1"/>
              <a:t>الاخر.ويسيتمر</a:t>
            </a:r>
            <a:r>
              <a:rPr lang="ar-IQ" dirty="0"/>
              <a:t> تكرار </a:t>
            </a:r>
            <a:r>
              <a:rPr lang="ar-IQ" dirty="0" err="1"/>
              <a:t>ماسبق</a:t>
            </a:r>
            <a:r>
              <a:rPr lang="ar-IQ" dirty="0"/>
              <a:t> ذكره حتى الوصول الى المادة المنتخبة النهائية المتجانسة في جملة الصفات المرغوبة.</a:t>
            </a:r>
          </a:p>
          <a:p>
            <a:pPr marL="0" indent="0">
              <a:buNone/>
            </a:pPr>
            <a:endParaRPr lang="ar-IQ" dirty="0"/>
          </a:p>
        </p:txBody>
      </p:sp>
    </p:spTree>
    <p:extLst>
      <p:ext uri="{BB962C8B-B14F-4D97-AF65-F5344CB8AC3E}">
        <p14:creationId xmlns:p14="http://schemas.microsoft.com/office/powerpoint/2010/main" val="2152633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32624"/>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415880"/>
          </a:xfrm>
        </p:spPr>
        <p:txBody>
          <a:bodyPr>
            <a:normAutofit/>
          </a:bodyPr>
          <a:lstStyle/>
          <a:p>
            <a:pPr marL="191770" algn="just">
              <a:lnSpc>
                <a:spcPct val="115000"/>
              </a:lnSpc>
            </a:pPr>
            <a:r>
              <a:rPr lang="ar-IQ" sz="2800" dirty="0">
                <a:latin typeface="Calibri"/>
                <a:ea typeface="Times New Roman"/>
                <a:cs typeface="Arial"/>
              </a:rPr>
              <a:t>رابعا – الاصناف التركيبية   </a:t>
            </a:r>
            <a:r>
              <a:rPr lang="en-US" sz="2800" dirty="0">
                <a:latin typeface="Calibri"/>
                <a:ea typeface="Times New Roman"/>
                <a:cs typeface="Arial"/>
              </a:rPr>
              <a:t>Synthetic varieties</a:t>
            </a:r>
            <a:r>
              <a:rPr lang="en-US" sz="2800" dirty="0">
                <a:latin typeface="Arial"/>
                <a:ea typeface="Times New Roman"/>
                <a:cs typeface="Arial"/>
              </a:rPr>
              <a:t> </a:t>
            </a:r>
            <a:endParaRPr lang="en-US" sz="2000" dirty="0">
              <a:latin typeface="Calibri"/>
              <a:ea typeface="Times New Roman"/>
              <a:cs typeface="Arial"/>
            </a:endParaRPr>
          </a:p>
          <a:p>
            <a:pPr marL="191770" algn="just">
              <a:lnSpc>
                <a:spcPct val="115000"/>
              </a:lnSpc>
            </a:pPr>
            <a:r>
              <a:rPr lang="ar-IQ" sz="2800" dirty="0">
                <a:latin typeface="Calibri"/>
                <a:ea typeface="Times New Roman"/>
                <a:cs typeface="Arial"/>
              </a:rPr>
              <a:t>  تنتج الاصناف التركيبية في النباتات الخلطية التلقيح فقط ،لان الصنف التركيبي يتم تركيبه اولا من كل </a:t>
            </a:r>
            <a:r>
              <a:rPr lang="ar-IQ" sz="2800" dirty="0" err="1">
                <a:latin typeface="Calibri"/>
                <a:ea typeface="Times New Roman"/>
                <a:cs typeface="Arial"/>
              </a:rPr>
              <a:t>التهجينات</a:t>
            </a:r>
            <a:r>
              <a:rPr lang="ar-IQ" sz="2800" dirty="0">
                <a:latin typeface="Calibri"/>
                <a:ea typeface="Times New Roman"/>
                <a:cs typeface="Arial"/>
              </a:rPr>
              <a:t> الممكنة بين مجموعة من التراكيب الوراثية </a:t>
            </a:r>
            <a:r>
              <a:rPr lang="ar-IQ" sz="2800" dirty="0" err="1">
                <a:latin typeface="Calibri"/>
                <a:ea typeface="Times New Roman"/>
                <a:cs typeface="Arial"/>
              </a:rPr>
              <a:t>المتالفة</a:t>
            </a:r>
            <a:r>
              <a:rPr lang="ar-IQ" sz="2800" dirty="0">
                <a:latin typeface="Calibri"/>
                <a:ea typeface="Times New Roman"/>
                <a:cs typeface="Arial"/>
              </a:rPr>
              <a:t> (</a:t>
            </a:r>
            <a:r>
              <a:rPr lang="ar-IQ" sz="2800" dirty="0" err="1">
                <a:latin typeface="Calibri"/>
                <a:ea typeface="Times New Roman"/>
                <a:cs typeface="Arial"/>
              </a:rPr>
              <a:t>السلاسلات</a:t>
            </a:r>
            <a:r>
              <a:rPr lang="ar-IQ" sz="2800" dirty="0">
                <a:latin typeface="Calibri"/>
                <a:ea typeface="Times New Roman"/>
                <a:cs typeface="Arial"/>
              </a:rPr>
              <a:t> </a:t>
            </a:r>
            <a:r>
              <a:rPr lang="ar-IQ" sz="2800" dirty="0" err="1">
                <a:latin typeface="Calibri"/>
                <a:ea typeface="Times New Roman"/>
                <a:cs typeface="Arial"/>
              </a:rPr>
              <a:t>المتالفة</a:t>
            </a:r>
            <a:r>
              <a:rPr lang="ar-IQ" sz="2800" dirty="0">
                <a:latin typeface="Calibri"/>
                <a:ea typeface="Times New Roman"/>
                <a:cs typeface="Arial"/>
              </a:rPr>
              <a:t>) ثم يترك بعد ذلك للتلقيح المفتوح </a:t>
            </a:r>
            <a:r>
              <a:rPr lang="ar-IQ" sz="2800" dirty="0" err="1">
                <a:latin typeface="Calibri"/>
                <a:ea typeface="Times New Roman"/>
                <a:cs typeface="Arial"/>
              </a:rPr>
              <a:t>لاكثاره</a:t>
            </a:r>
            <a:r>
              <a:rPr lang="ar-IQ" sz="2800" dirty="0">
                <a:latin typeface="Calibri"/>
                <a:ea typeface="Times New Roman"/>
                <a:cs typeface="Arial"/>
              </a:rPr>
              <a:t> .</a:t>
            </a:r>
            <a:endParaRPr lang="en-US" sz="2000" dirty="0">
              <a:latin typeface="Calibri"/>
              <a:ea typeface="Times New Roman"/>
              <a:cs typeface="Arial"/>
            </a:endParaRPr>
          </a:p>
          <a:p>
            <a:pPr marL="191770" algn="just">
              <a:lnSpc>
                <a:spcPct val="115000"/>
              </a:lnSpc>
            </a:pPr>
            <a:endParaRPr lang="en-US" sz="2000" dirty="0">
              <a:latin typeface="Calibri"/>
              <a:ea typeface="Times New Roman"/>
              <a:cs typeface="Arial"/>
            </a:endParaRPr>
          </a:p>
          <a:p>
            <a:pPr marL="191770" algn="just">
              <a:lnSpc>
                <a:spcPct val="115000"/>
              </a:lnSpc>
            </a:pPr>
            <a:endParaRPr lang="en-US" sz="2000" dirty="0">
              <a:latin typeface="Calibri"/>
              <a:ea typeface="Times New Roman"/>
              <a:cs typeface="Arial"/>
            </a:endParaRPr>
          </a:p>
          <a:p>
            <a:pPr marL="191770" algn="just">
              <a:lnSpc>
                <a:spcPct val="115000"/>
              </a:lnSpc>
            </a:pPr>
            <a:r>
              <a:rPr lang="ar-IQ" sz="2800" dirty="0">
                <a:latin typeface="Calibri"/>
                <a:ea typeface="Times New Roman"/>
                <a:cs typeface="Arial"/>
              </a:rPr>
              <a:t>تنتج الاصناف التركيبية وفق المراحل التالية: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283911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8803"/>
            <a:ext cx="8229600" cy="564672"/>
          </a:xfrm>
        </p:spPr>
        <p:txBody>
          <a:bodyPr>
            <a:normAutofit fontScale="90000"/>
          </a:bodyPr>
          <a:lstStyle/>
          <a:p>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6" y="1052736"/>
            <a:ext cx="7344816" cy="5253533"/>
          </a:xfrm>
        </p:spPr>
      </p:pic>
    </p:spTree>
    <p:extLst>
      <p:ext uri="{BB962C8B-B14F-4D97-AF65-F5344CB8AC3E}">
        <p14:creationId xmlns:p14="http://schemas.microsoft.com/office/powerpoint/2010/main" val="1454449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التحسين الوراثي للنباتات خلطية التلقيح</a:t>
            </a:r>
          </a:p>
        </p:txBody>
      </p:sp>
      <p:sp>
        <p:nvSpPr>
          <p:cNvPr id="3" name="عنصر نائب للمحتوى 2"/>
          <p:cNvSpPr>
            <a:spLocks noGrp="1"/>
          </p:cNvSpPr>
          <p:nvPr>
            <p:ph idx="1"/>
          </p:nvPr>
        </p:nvSpPr>
        <p:spPr/>
        <p:txBody>
          <a:bodyPr>
            <a:normAutofit fontScale="92500" lnSpcReduction="10000"/>
          </a:bodyPr>
          <a:lstStyle/>
          <a:p>
            <a:r>
              <a:rPr lang="ar-IQ" dirty="0"/>
              <a:t> ان كل طرق التحسين الوراثي للنبات ذاتية التلقيح مبنية على اساس الحقيقة الوراثية  </a:t>
            </a:r>
            <a:r>
              <a:rPr lang="ar-IQ" dirty="0" err="1"/>
              <a:t>القئلة</a:t>
            </a:r>
            <a:r>
              <a:rPr lang="ar-IQ" dirty="0"/>
              <a:t> ان التقيح الذاتي يؤدي الى تثبيت الجينات في تراكيب وراثية متماثلة  </a:t>
            </a:r>
            <a:r>
              <a:rPr lang="en-US" dirty="0"/>
              <a:t>Homozygous </a:t>
            </a:r>
            <a:r>
              <a:rPr lang="ar-IQ" dirty="0"/>
              <a:t>بينما في حالة النباتات خلطية التلقيح فان التلقيح الخلطي يؤدي الى ما يلي : </a:t>
            </a:r>
          </a:p>
          <a:p>
            <a:r>
              <a:rPr lang="ar-IQ" dirty="0"/>
              <a:t>1- دم التجانس الوراثي </a:t>
            </a:r>
            <a:r>
              <a:rPr lang="en-US" dirty="0"/>
              <a:t>Heterogeneity : </a:t>
            </a:r>
            <a:r>
              <a:rPr lang="ar-IQ" dirty="0"/>
              <a:t>اي ان التراكيب الوراثية تكون متعددة ومتباينة    في حين تكون عند النباتات ذاتية التلقيح مكونة من تركيب وراثي واح او عدد من التراكيب الوراثية الاصيلة . </a:t>
            </a:r>
          </a:p>
          <a:p>
            <a:r>
              <a:rPr lang="ar-IQ" dirty="0"/>
              <a:t>2- عدم التماثل الوراثي </a:t>
            </a:r>
            <a:r>
              <a:rPr lang="en-US" dirty="0" err="1"/>
              <a:t>Heterozygosity</a:t>
            </a:r>
            <a:r>
              <a:rPr lang="en-US" dirty="0"/>
              <a:t> : </a:t>
            </a:r>
            <a:r>
              <a:rPr lang="ar-IQ" dirty="0"/>
              <a:t>اي ان التراكيب الوراثية تكون غير متماثلة كما يوجد تباين وراثي ايضا بين الأفراد داخل الصنف الوراثي الوحد لذلك يوصف الصنف بانه خليط وغير متماثل وراثيا. وعموما يحتفظ الصنف الخلطي التلقيح بخواصه الوراثية العامة اذا كان يتكاثر في مكان معزول عن الاصناف الاخرى .</a:t>
            </a:r>
          </a:p>
        </p:txBody>
      </p:sp>
    </p:spTree>
    <p:extLst>
      <p:ext uri="{BB962C8B-B14F-4D97-AF65-F5344CB8AC3E}">
        <p14:creationId xmlns:p14="http://schemas.microsoft.com/office/powerpoint/2010/main" val="1455220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1- اختيار </a:t>
            </a:r>
            <a:r>
              <a:rPr lang="ar-IQ" dirty="0"/>
              <a:t>الاباء : غالبا ما تكون الاباء عبارة عن سلالات اصيلة ناتجة عن التلقيح الذاتي الاجباري ويتراوح عددها بين 4 – 10 سلالات ومن الممكن استخدام السلالات الخضرية ايضا . ويشترط في هذه السلالات ان تكون على درجة عالية من التالف في جميع </a:t>
            </a:r>
            <a:r>
              <a:rPr lang="ar-IQ" dirty="0" err="1"/>
              <a:t>التهجينات</a:t>
            </a:r>
            <a:r>
              <a:rPr lang="ar-IQ" dirty="0"/>
              <a:t> الممكنة بين بعضها بعضا . ويطلق على هذه السلالات تسمية المكونات الاساسية للصنف التركيبي </a:t>
            </a:r>
            <a:r>
              <a:rPr lang="en-US" dirty="0" smtClean="0"/>
              <a:t> </a:t>
            </a:r>
            <a:r>
              <a:rPr lang="ar-IQ" dirty="0" smtClean="0"/>
              <a:t>    </a:t>
            </a:r>
            <a:r>
              <a:rPr lang="en-US" dirty="0" smtClean="0"/>
              <a:t>.Syn-0</a:t>
            </a:r>
            <a:endParaRPr lang="en-US" dirty="0"/>
          </a:p>
          <a:p>
            <a:pPr marL="0" indent="0">
              <a:buNone/>
            </a:pPr>
            <a:endParaRPr lang="ar-IQ" dirty="0"/>
          </a:p>
        </p:txBody>
      </p:sp>
    </p:spTree>
    <p:extLst>
      <p:ext uri="{BB962C8B-B14F-4D97-AF65-F5344CB8AC3E}">
        <p14:creationId xmlns:p14="http://schemas.microsoft.com/office/powerpoint/2010/main" val="1449926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4632"/>
          </a:xfrm>
        </p:spPr>
        <p:txBody>
          <a:bodyPr>
            <a:normAutofit fontScale="90000"/>
          </a:bodyPr>
          <a:lstStyle/>
          <a:p>
            <a:endParaRPr lang="ar-IQ" dirty="0"/>
          </a:p>
        </p:txBody>
      </p:sp>
      <p:sp>
        <p:nvSpPr>
          <p:cNvPr id="3" name="عنصر نائب للمحتوى 2"/>
          <p:cNvSpPr>
            <a:spLocks noGrp="1"/>
          </p:cNvSpPr>
          <p:nvPr>
            <p:ph idx="1"/>
          </p:nvPr>
        </p:nvSpPr>
        <p:spPr>
          <a:xfrm>
            <a:off x="457200" y="1052736"/>
            <a:ext cx="8229600" cy="5271864"/>
          </a:xfrm>
        </p:spPr>
        <p:txBody>
          <a:bodyPr>
            <a:normAutofit fontScale="77500" lnSpcReduction="20000"/>
          </a:bodyPr>
          <a:lstStyle/>
          <a:p>
            <a:pPr marL="342900" lvl="0" indent="-342900" algn="just">
              <a:lnSpc>
                <a:spcPct val="115000"/>
              </a:lnSpc>
              <a:buFont typeface="+mj-lt"/>
              <a:buAutoNum type="arabicPeriod"/>
            </a:pPr>
            <a:r>
              <a:rPr lang="ar-IQ" sz="2800" dirty="0">
                <a:latin typeface="Calibri"/>
                <a:ea typeface="Times New Roman"/>
                <a:cs typeface="Arial"/>
              </a:rPr>
              <a:t>انتاج الهجن الفردية : تنتج كل الهجن الفردية الممكنة بين السلالات المختارة ثم تخلط كميات متساوية من بذور هذه الهجن معا. ويطلق على هذه المجموعة من البذور تسمية الجيل التركيبي الاول </a:t>
            </a:r>
            <a:r>
              <a:rPr lang="en-US" sz="2800" dirty="0" err="1">
                <a:latin typeface="Calibri"/>
                <a:ea typeface="Times New Roman"/>
                <a:cs typeface="Arial"/>
              </a:rPr>
              <a:t>Syn</a:t>
            </a:r>
            <a:r>
              <a:rPr lang="en-US" sz="2800" dirty="0">
                <a:latin typeface="Calibri"/>
                <a:ea typeface="Times New Roman"/>
                <a:cs typeface="Arial"/>
              </a:rPr>
              <a:t>- 1</a:t>
            </a:r>
            <a:r>
              <a:rPr lang="ar-IQ" sz="2800" dirty="0">
                <a:latin typeface="Calibri"/>
                <a:ea typeface="Times New Roman"/>
                <a:cs typeface="Arial"/>
              </a:rPr>
              <a:t> . </a:t>
            </a:r>
            <a:endParaRPr lang="en-US" sz="2000" dirty="0">
              <a:latin typeface="Calibri"/>
              <a:ea typeface="Times New Roman"/>
              <a:cs typeface="Arial"/>
            </a:endParaRPr>
          </a:p>
          <a:p>
            <a:pPr marL="342900" lvl="0" indent="-342900" algn="just">
              <a:lnSpc>
                <a:spcPct val="115000"/>
              </a:lnSpc>
              <a:buFont typeface="+mj-lt"/>
              <a:buAutoNum type="arabicPeriod"/>
            </a:pPr>
            <a:r>
              <a:rPr lang="ar-IQ" sz="2800" dirty="0">
                <a:latin typeface="Calibri"/>
                <a:ea typeface="Times New Roman"/>
                <a:cs typeface="Arial"/>
              </a:rPr>
              <a:t>زراعة بذور الجيل التركيبي الاول للتقييم مع ترك النباتات الناتجة عنها للتلقيح المفتوح العشوائي </a:t>
            </a:r>
            <a:r>
              <a:rPr lang="ar-IQ" sz="2800" dirty="0" err="1">
                <a:latin typeface="Calibri"/>
                <a:ea typeface="Times New Roman"/>
                <a:cs typeface="Arial"/>
              </a:rPr>
              <a:t>لانتاج</a:t>
            </a:r>
            <a:r>
              <a:rPr lang="ar-IQ" sz="2800" dirty="0">
                <a:latin typeface="Calibri"/>
                <a:ea typeface="Times New Roman"/>
                <a:cs typeface="Arial"/>
              </a:rPr>
              <a:t> الجيل التركيبي الثاني  </a:t>
            </a:r>
            <a:r>
              <a:rPr lang="en-US" sz="2800" dirty="0" err="1">
                <a:latin typeface="Calibri"/>
                <a:ea typeface="Times New Roman"/>
                <a:cs typeface="Arial"/>
              </a:rPr>
              <a:t>Syn</a:t>
            </a:r>
            <a:r>
              <a:rPr lang="en-US" sz="2800" dirty="0">
                <a:latin typeface="Calibri"/>
                <a:ea typeface="Times New Roman"/>
                <a:cs typeface="Arial"/>
              </a:rPr>
              <a:t>- 2</a:t>
            </a:r>
            <a:r>
              <a:rPr lang="ar-IQ" sz="2800" dirty="0">
                <a:latin typeface="Calibri"/>
                <a:ea typeface="Times New Roman"/>
                <a:cs typeface="Arial"/>
              </a:rPr>
              <a:t> .</a:t>
            </a:r>
            <a:endParaRPr lang="en-US" sz="2000" dirty="0">
              <a:latin typeface="Calibri"/>
              <a:ea typeface="Times New Roman"/>
              <a:cs typeface="Arial"/>
            </a:endParaRPr>
          </a:p>
          <a:p>
            <a:pPr marL="342900" lvl="0" indent="-342900" algn="just">
              <a:lnSpc>
                <a:spcPct val="115000"/>
              </a:lnSpc>
              <a:buFont typeface="+mj-lt"/>
              <a:buAutoNum type="arabicPeriod"/>
            </a:pPr>
            <a:r>
              <a:rPr lang="ar-IQ" sz="2800" dirty="0">
                <a:latin typeface="Calibri"/>
                <a:ea typeface="Times New Roman"/>
                <a:cs typeface="Arial"/>
              </a:rPr>
              <a:t>زراعة بذور الجيل التركيبي الثاني للتقييم مع ترك النباتات الناتجة عنها للتلقيح المفتوح العشوائي </a:t>
            </a:r>
            <a:r>
              <a:rPr lang="ar-IQ" sz="2800" dirty="0" err="1">
                <a:latin typeface="Calibri"/>
                <a:ea typeface="Times New Roman"/>
                <a:cs typeface="Arial"/>
              </a:rPr>
              <a:t>لانتاج</a:t>
            </a:r>
            <a:r>
              <a:rPr lang="ar-IQ" sz="2800" dirty="0">
                <a:latin typeface="Calibri"/>
                <a:ea typeface="Times New Roman"/>
                <a:cs typeface="Arial"/>
              </a:rPr>
              <a:t> الجيل التركيبي الثالث </a:t>
            </a:r>
            <a:r>
              <a:rPr lang="en-US" sz="2800" dirty="0">
                <a:latin typeface="Calibri"/>
                <a:ea typeface="Times New Roman"/>
                <a:cs typeface="Arial"/>
              </a:rPr>
              <a:t>Syn-3</a:t>
            </a:r>
            <a:r>
              <a:rPr lang="ar-IQ" sz="2800" dirty="0">
                <a:latin typeface="Calibri"/>
                <a:ea typeface="Times New Roman"/>
                <a:cs typeface="Arial"/>
              </a:rPr>
              <a:t>.</a:t>
            </a:r>
            <a:endParaRPr lang="en-US" sz="2000" dirty="0">
              <a:latin typeface="Calibri"/>
              <a:ea typeface="Times New Roman"/>
              <a:cs typeface="Arial"/>
            </a:endParaRPr>
          </a:p>
          <a:p>
            <a:pPr marL="420370" algn="just">
              <a:lnSpc>
                <a:spcPct val="115000"/>
              </a:lnSpc>
            </a:pPr>
            <a:r>
              <a:rPr lang="ar-IQ" sz="2800" dirty="0">
                <a:latin typeface="Calibri"/>
                <a:ea typeface="Times New Roman"/>
                <a:cs typeface="Arial"/>
              </a:rPr>
              <a:t>      تستخدم بذور الجيلين التركيبيين الثالث والرابع في الانتاج التجاري، ولا تستخدم للغرض نفسه بذور الجيل التركيبي الخامس والاجيال التالية له ، في حين تستخدم بذور الجيل التركيبي الثاني عند اعادة تركيب الصنف من جديد. </a:t>
            </a:r>
            <a:endParaRPr lang="en-US" sz="2000" dirty="0">
              <a:latin typeface="Calibri"/>
              <a:ea typeface="Times New Roman"/>
              <a:cs typeface="Arial"/>
            </a:endParaRPr>
          </a:p>
          <a:p>
            <a:pPr marL="420370" algn="just">
              <a:lnSpc>
                <a:spcPct val="115000"/>
              </a:lnSpc>
              <a:spcAft>
                <a:spcPts val="1000"/>
              </a:spcAft>
            </a:pPr>
            <a:r>
              <a:rPr lang="ar-IQ" sz="2800" dirty="0">
                <a:latin typeface="Calibri"/>
                <a:ea typeface="Times New Roman"/>
                <a:cs typeface="Arial"/>
              </a:rPr>
              <a:t>      يختلف الصنف التركيبي عن الصنف الناتج بطريقة الانتخاب الاجمالي بكونه يتركب من تراكيب وراثية سبق اختبار قدرتها على التآلف في كل </a:t>
            </a:r>
            <a:r>
              <a:rPr lang="ar-IQ" sz="2800" dirty="0" err="1">
                <a:latin typeface="Calibri"/>
                <a:ea typeface="Times New Roman"/>
                <a:cs typeface="Arial"/>
              </a:rPr>
              <a:t>التهجينات</a:t>
            </a:r>
            <a:r>
              <a:rPr lang="ar-IQ" sz="2800" dirty="0">
                <a:latin typeface="Calibri"/>
                <a:ea typeface="Times New Roman"/>
                <a:cs typeface="Arial"/>
              </a:rPr>
              <a:t> الممكنة بينما الصنف الناتج بطريقة الانتخاب الاجمالي فيتكون من تراكيب وراثية مخلوطة معا دون سابق معرفة بقدرتها على التآلف .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1127013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يستخدم لاختبار القدرة على التالف بين السلالات المكونة للصنف التركيبي ما يلي: </a:t>
            </a:r>
          </a:p>
          <a:p>
            <a:r>
              <a:rPr lang="ar-IQ" dirty="0"/>
              <a:t>1-	اختبار التلقيح القمي </a:t>
            </a:r>
            <a:r>
              <a:rPr lang="en-US" dirty="0"/>
              <a:t>Top cross </a:t>
            </a:r>
          </a:p>
          <a:p>
            <a:r>
              <a:rPr lang="en-US" dirty="0"/>
              <a:t>       </a:t>
            </a:r>
            <a:r>
              <a:rPr lang="ar-IQ" dirty="0"/>
              <a:t>يفيد هذا الاختبار في خفض عدد السلالات الى 50% وذلك بمقارنة الهجن الفردية الناتجة من تهجين هذه السلالات مع صنف اختباري </a:t>
            </a:r>
            <a:r>
              <a:rPr lang="en-US" dirty="0"/>
              <a:t>Tester Variety (</a:t>
            </a:r>
            <a:r>
              <a:rPr lang="ar-IQ" dirty="0"/>
              <a:t>وهو عبارة عن اي صنف تجاري مفتوح التلقيح، هجين زوجي، صنف تركيبي) .حيث تزرع 3 – 4 خطوط بمعدل خط من كل سلالة بالتبادل مع خط من الصنف الاختباري كأب. اما اذا كان الصنف الاختباري كأم  فانه يلزم استخدام 10 نباتات منه على الاقل في التهجين مع كل سلالة لتمثيل اكبر قدر ممكن من الاختلافات الوراثية التي توجد بين نباتاته. </a:t>
            </a:r>
          </a:p>
        </p:txBody>
      </p:sp>
    </p:spTree>
    <p:extLst>
      <p:ext uri="{BB962C8B-B14F-4D97-AF65-F5344CB8AC3E}">
        <p14:creationId xmlns:p14="http://schemas.microsoft.com/office/powerpoint/2010/main" val="1678627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marL="420370" algn="just">
              <a:lnSpc>
                <a:spcPct val="115000"/>
              </a:lnSpc>
              <a:spcAft>
                <a:spcPts val="1000"/>
              </a:spcAft>
            </a:pPr>
            <a:r>
              <a:rPr lang="ar-IQ" sz="2800" b="1" dirty="0">
                <a:latin typeface="Calibri"/>
                <a:ea typeface="Times New Roman"/>
                <a:cs typeface="Arial"/>
              </a:rPr>
              <a:t>2</a:t>
            </a:r>
            <a:r>
              <a:rPr lang="ar-IQ" sz="2800" dirty="0">
                <a:latin typeface="Calibri"/>
                <a:ea typeface="Times New Roman"/>
                <a:cs typeface="Arial"/>
              </a:rPr>
              <a:t> -  اختبار التلقيح المتعدد </a:t>
            </a:r>
            <a:r>
              <a:rPr lang="en-US" sz="2800" dirty="0" err="1">
                <a:latin typeface="Calibri"/>
                <a:ea typeface="Times New Roman"/>
                <a:cs typeface="Arial"/>
              </a:rPr>
              <a:t>Polycross</a:t>
            </a:r>
            <a:r>
              <a:rPr lang="en-US" sz="2800" dirty="0">
                <a:latin typeface="Arial"/>
                <a:ea typeface="Times New Roman"/>
                <a:cs typeface="Arial"/>
              </a:rPr>
              <a:t> </a:t>
            </a:r>
            <a:endParaRPr lang="en-US" sz="2000" dirty="0">
              <a:latin typeface="Calibri"/>
              <a:ea typeface="Times New Roman"/>
              <a:cs typeface="Arial"/>
            </a:endParaRPr>
          </a:p>
          <a:p>
            <a:pPr marL="420370" algn="just">
              <a:lnSpc>
                <a:spcPct val="115000"/>
              </a:lnSpc>
              <a:spcAft>
                <a:spcPts val="1000"/>
              </a:spcAft>
            </a:pPr>
            <a:r>
              <a:rPr lang="ar-IQ" sz="2800" dirty="0" smtClean="0">
                <a:latin typeface="Calibri"/>
                <a:ea typeface="Times New Roman"/>
                <a:cs typeface="Arial"/>
              </a:rPr>
              <a:t>يتلخص </a:t>
            </a:r>
            <a:r>
              <a:rPr lang="ar-IQ" sz="2800" dirty="0">
                <a:latin typeface="Calibri"/>
                <a:ea typeface="Times New Roman"/>
                <a:cs typeface="Arial"/>
              </a:rPr>
              <a:t>بزراعة جميع السلالات المراد اختبار قدرنها على التالف معا في قطعة ارض صغيرة نسبيا ومعزولة ومقسمة الى اجزاء متساوية وتوزع فيها السلالات عشوائيا بنفس العدد من المكررات. ويعد كل من تصميم المربع اللاتيني وتصميم القطاعات العشوائية الكاملة من افضل التصميمات الاحصائية في هذه الحال. </a:t>
            </a:r>
            <a:endParaRPr lang="en-US" sz="2000" dirty="0">
              <a:latin typeface="Calibri"/>
              <a:ea typeface="Times New Roman"/>
              <a:cs typeface="Arial"/>
            </a:endParaRPr>
          </a:p>
          <a:p>
            <a:pPr marL="16510" algn="just">
              <a:lnSpc>
                <a:spcPct val="115000"/>
              </a:lnSpc>
              <a:spcAft>
                <a:spcPts val="1000"/>
              </a:spcAft>
              <a:tabLst>
                <a:tab pos="359410" algn="r"/>
              </a:tabLst>
            </a:pPr>
            <a:r>
              <a:rPr lang="ar-IQ" sz="2800" dirty="0" smtClean="0">
                <a:latin typeface="Calibri"/>
                <a:ea typeface="Times New Roman"/>
                <a:cs typeface="Arial"/>
              </a:rPr>
              <a:t>يفيد </a:t>
            </a:r>
            <a:r>
              <a:rPr lang="ar-IQ" sz="2800" dirty="0">
                <a:latin typeface="Calibri"/>
                <a:ea typeface="Times New Roman"/>
                <a:cs typeface="Arial"/>
              </a:rPr>
              <a:t>العزل في منع وصول حبوب لقاح من مصادر اخرى، بينما يفيد صغر مساحة الحقل المستخدم في جعل جميع السلالات قريبة من بعضها حتى تتلقح معا، اما التوزيع العشوائي للمكررات فيضمن اعطاء فرص متساوية لكل سلالة بان تتلقح بحبوب لقاح السلالات </a:t>
            </a:r>
            <a:r>
              <a:rPr lang="ar-IQ" sz="2800" dirty="0" err="1">
                <a:latin typeface="Calibri"/>
                <a:ea typeface="Times New Roman"/>
                <a:cs typeface="Arial"/>
              </a:rPr>
              <a:t>الاخرى،وبذلك</a:t>
            </a:r>
            <a:r>
              <a:rPr lang="ar-IQ" sz="2800" dirty="0">
                <a:latin typeface="Calibri"/>
                <a:ea typeface="Times New Roman"/>
                <a:cs typeface="Arial"/>
              </a:rPr>
              <a:t> فأن نسل كل  نبات من السلالة يمثل هجيناً مع سلالة </a:t>
            </a:r>
            <a:r>
              <a:rPr lang="ar-IQ" sz="2800" dirty="0" err="1">
                <a:latin typeface="Calibri"/>
                <a:ea typeface="Times New Roman"/>
                <a:cs typeface="Arial"/>
              </a:rPr>
              <a:t>اخرى.ويكون</a:t>
            </a:r>
            <a:r>
              <a:rPr lang="ar-IQ" sz="2800" dirty="0">
                <a:latin typeface="Calibri"/>
                <a:ea typeface="Times New Roman"/>
                <a:cs typeface="Arial"/>
              </a:rPr>
              <a:t> متوسط انتاجية نسل كل نباتات السلالة دالاً على قدرنها العامة على التآلف مع جميع السلالات الاخرى .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3027565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ومن عيوب اختبار التلقيح المتعددة ان التهجين العشوائي التام بين السلالات ربما  </a:t>
            </a:r>
            <a:r>
              <a:rPr lang="ar-IQ" dirty="0" err="1"/>
              <a:t>لايحدث</a:t>
            </a:r>
            <a:r>
              <a:rPr lang="ar-IQ" dirty="0"/>
              <a:t> </a:t>
            </a:r>
            <a:r>
              <a:rPr lang="ar-IQ" dirty="0" err="1"/>
              <a:t>لاسباب</a:t>
            </a:r>
            <a:r>
              <a:rPr lang="ar-IQ" dirty="0"/>
              <a:t> متعددة :</a:t>
            </a:r>
          </a:p>
          <a:p>
            <a:r>
              <a:rPr lang="ar-IQ" dirty="0"/>
              <a:t>1- اختلاف كمية حبوب اللقاح التي تنتجها كل سلالة .</a:t>
            </a:r>
          </a:p>
          <a:p>
            <a:r>
              <a:rPr lang="ar-IQ" dirty="0"/>
              <a:t>2- اختلاف موعد انتثار حبوب اللقاح .        </a:t>
            </a:r>
          </a:p>
          <a:p>
            <a:r>
              <a:rPr lang="ar-IQ" dirty="0"/>
              <a:t>3- تباين ارتفاع نباتات كل سلالة ومدى تعرضها </a:t>
            </a:r>
            <a:r>
              <a:rPr lang="ar-IQ" dirty="0" err="1"/>
              <a:t>للرقادر</a:t>
            </a:r>
            <a:r>
              <a:rPr lang="ar-IQ" dirty="0"/>
              <a:t>.</a:t>
            </a:r>
          </a:p>
          <a:p>
            <a:r>
              <a:rPr lang="ar-IQ" dirty="0"/>
              <a:t>4- درجة عدم التوافق بين السلالات . </a:t>
            </a:r>
          </a:p>
          <a:p>
            <a:r>
              <a:rPr lang="ar-IQ" dirty="0"/>
              <a:t>5- تباين نسبة التلقيح الذاتي في كل سلالة . </a:t>
            </a:r>
          </a:p>
          <a:p>
            <a:endParaRPr lang="ar-IQ" dirty="0"/>
          </a:p>
        </p:txBody>
      </p:sp>
    </p:spTree>
    <p:extLst>
      <p:ext uri="{BB962C8B-B14F-4D97-AF65-F5344CB8AC3E}">
        <p14:creationId xmlns:p14="http://schemas.microsoft.com/office/powerpoint/2010/main" val="133781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لاختبار نسل التلقيح المتعدد تؤخذ كميات من البذور من مكررات كل سلالة وتخلط معا وبالنتيجة يتم استبعاد اي سلالة يتضح امتلاكها لصفات غير مرغوبة وخاصة صفات المقاومة للمسببات المرضية </a:t>
            </a:r>
            <a:r>
              <a:rPr lang="ar-IQ" dirty="0" err="1"/>
              <a:t>والحشرية.يجري</a:t>
            </a:r>
            <a:r>
              <a:rPr lang="ar-IQ" dirty="0"/>
              <a:t> هذا الاختبار في مكررات في اكثر موقع تجريبي وتزرع للمقارنة بعض الاصناف التجارية وذلك لتقييم الانتاجية والصفات الكمية الهامة الاخرى . وبالنتيجة يتم تحديد السلالات التي تتميز بالقدرة العالية على التآلف .</a:t>
            </a:r>
          </a:p>
          <a:p>
            <a:r>
              <a:rPr lang="ar-IQ" dirty="0"/>
              <a:t>        يتعلق عدد الاصناف التركيبية بعدد السلالات المتوفرة ويمكن تقدير ذلك وفق المعادلة التالية :</a:t>
            </a:r>
          </a:p>
          <a:p>
            <a:pPr marL="16510" algn="just">
              <a:lnSpc>
                <a:spcPct val="115000"/>
              </a:lnSpc>
              <a:spcAft>
                <a:spcPts val="1000"/>
              </a:spcAft>
              <a:tabLst>
                <a:tab pos="359410" algn="r"/>
              </a:tabLst>
            </a:pPr>
            <a:r>
              <a:rPr lang="ar-IQ" sz="2800" dirty="0">
                <a:latin typeface="Calibri"/>
                <a:ea typeface="Times New Roman"/>
                <a:cs typeface="Arial"/>
              </a:rPr>
              <a:t>عدد الاصناف التركيبية = </a:t>
            </a:r>
            <a:r>
              <a:rPr lang="en-US" sz="2800" dirty="0">
                <a:latin typeface="Calibri"/>
                <a:ea typeface="Times New Roman"/>
                <a:cs typeface="Arial"/>
              </a:rPr>
              <a:t>2</a:t>
            </a:r>
            <a:r>
              <a:rPr lang="en-US" sz="2800" baseline="30000" dirty="0">
                <a:latin typeface="Calibri"/>
                <a:ea typeface="Times New Roman"/>
                <a:cs typeface="Arial"/>
              </a:rPr>
              <a:t>n </a:t>
            </a:r>
            <a:r>
              <a:rPr lang="en-US" sz="2800" dirty="0">
                <a:latin typeface="Calibri"/>
                <a:ea typeface="Times New Roman"/>
                <a:cs typeface="Arial"/>
              </a:rPr>
              <a:t>– (n + 1)</a:t>
            </a:r>
            <a:r>
              <a:rPr lang="en-US" sz="2800" dirty="0">
                <a:latin typeface="Arial"/>
                <a:ea typeface="Times New Roman"/>
                <a:cs typeface="Arial"/>
              </a:rPr>
              <a:t> </a:t>
            </a:r>
            <a:r>
              <a:rPr lang="ar-IQ" sz="2800" dirty="0">
                <a:latin typeface="Arial"/>
                <a:ea typeface="Times New Roman"/>
                <a:cs typeface="Arial"/>
              </a:rPr>
              <a:t> = عدد الاصناف التركيبية  </a:t>
            </a:r>
            <a:endParaRPr lang="en-US" sz="2000" dirty="0">
              <a:latin typeface="Calibri"/>
              <a:ea typeface="Times New Roman"/>
              <a:cs typeface="Arial"/>
            </a:endParaRPr>
          </a:p>
          <a:p>
            <a:pPr marL="16510" algn="just">
              <a:lnSpc>
                <a:spcPct val="115000"/>
              </a:lnSpc>
              <a:spcAft>
                <a:spcPts val="1000"/>
              </a:spcAft>
              <a:tabLst>
                <a:tab pos="359410" algn="r"/>
              </a:tabLst>
            </a:pPr>
            <a:r>
              <a:rPr lang="en-US" sz="2800" dirty="0">
                <a:latin typeface="Calibri"/>
                <a:ea typeface="Times New Roman"/>
                <a:cs typeface="Arial"/>
              </a:rPr>
              <a:t>n</a:t>
            </a:r>
            <a:r>
              <a:rPr lang="en-US" sz="2800" dirty="0">
                <a:latin typeface="Arial"/>
                <a:ea typeface="Times New Roman"/>
                <a:cs typeface="Arial"/>
              </a:rPr>
              <a:t> </a:t>
            </a:r>
            <a:r>
              <a:rPr lang="ar-IQ" sz="2800" dirty="0">
                <a:latin typeface="Arial"/>
                <a:ea typeface="Times New Roman"/>
                <a:cs typeface="Arial"/>
              </a:rPr>
              <a:t>= عدد السلالات المتوفرة </a:t>
            </a:r>
            <a:endParaRPr lang="en-US" sz="2000" dirty="0">
              <a:latin typeface="Calibri"/>
              <a:ea typeface="Times New Roman"/>
              <a:cs typeface="Arial"/>
            </a:endParaRPr>
          </a:p>
          <a:p>
            <a:pPr marL="16510" algn="just">
              <a:lnSpc>
                <a:spcPct val="115000"/>
              </a:lnSpc>
              <a:spcAft>
                <a:spcPts val="1000"/>
              </a:spcAft>
              <a:tabLst>
                <a:tab pos="359410" algn="r"/>
              </a:tabLst>
            </a:pPr>
            <a:r>
              <a:rPr lang="ar-IQ" sz="2800" dirty="0">
                <a:latin typeface="Calibri"/>
                <a:ea typeface="Times New Roman"/>
                <a:cs typeface="Arial"/>
              </a:rPr>
              <a:t>فمثلا عند توفر 4 سلالات فان عدد الاصناف التركيبية الممكنة 11 وعند توفر 6 سلالات 57 وعند توفر 8 سلالات 247 وعند توفر 10 سلالات 1013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222087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935480"/>
            <a:ext cx="8229600" cy="5381952"/>
          </a:xfrm>
        </p:spPr>
        <p:txBody>
          <a:bodyPr>
            <a:normAutofit/>
          </a:bodyPr>
          <a:lstStyle/>
          <a:p>
            <a:pPr marL="16510" algn="just">
              <a:lnSpc>
                <a:spcPct val="115000"/>
              </a:lnSpc>
              <a:spcAft>
                <a:spcPts val="1000"/>
              </a:spcAft>
              <a:tabLst>
                <a:tab pos="359410" algn="r"/>
              </a:tabLst>
            </a:pPr>
            <a:r>
              <a:rPr lang="ar-IQ" sz="2800" b="1" dirty="0">
                <a:latin typeface="Calibri"/>
                <a:ea typeface="Times New Roman"/>
                <a:cs typeface="Arial"/>
              </a:rPr>
              <a:t> </a:t>
            </a:r>
            <a:r>
              <a:rPr lang="ar-IQ" sz="2800" dirty="0">
                <a:latin typeface="Calibri"/>
                <a:ea typeface="Times New Roman"/>
                <a:cs typeface="Arial"/>
              </a:rPr>
              <a:t>توجد طريقتان </a:t>
            </a:r>
            <a:r>
              <a:rPr lang="ar-IQ" sz="2800" dirty="0" err="1">
                <a:latin typeface="Calibri"/>
                <a:ea typeface="Times New Roman"/>
                <a:cs typeface="Arial"/>
              </a:rPr>
              <a:t>لانتاج</a:t>
            </a:r>
            <a:r>
              <a:rPr lang="ar-IQ" sz="2800" dirty="0">
                <a:latin typeface="Calibri"/>
                <a:ea typeface="Times New Roman"/>
                <a:cs typeface="Arial"/>
              </a:rPr>
              <a:t> بذور الجيل التركيبي الاول </a:t>
            </a:r>
            <a:r>
              <a:rPr lang="en-US" sz="2800" dirty="0">
                <a:latin typeface="Calibri"/>
                <a:ea typeface="Times New Roman"/>
                <a:cs typeface="Arial"/>
              </a:rPr>
              <a:t>Syn-1</a:t>
            </a:r>
            <a:r>
              <a:rPr lang="ar-IQ" sz="2800" dirty="0">
                <a:latin typeface="Calibri"/>
                <a:ea typeface="Times New Roman"/>
                <a:cs typeface="Arial"/>
              </a:rPr>
              <a:t> هما :</a:t>
            </a:r>
            <a:endParaRPr lang="en-US" sz="2000" dirty="0">
              <a:latin typeface="Calibri"/>
              <a:ea typeface="Times New Roman"/>
              <a:cs typeface="Arial"/>
            </a:endParaRPr>
          </a:p>
          <a:p>
            <a:pPr marL="16510" algn="just">
              <a:lnSpc>
                <a:spcPct val="115000"/>
              </a:lnSpc>
              <a:tabLst>
                <a:tab pos="359410" algn="r"/>
              </a:tabLst>
            </a:pPr>
            <a:r>
              <a:rPr lang="ar-IQ" sz="2800" dirty="0">
                <a:latin typeface="Calibri"/>
                <a:ea typeface="Times New Roman"/>
                <a:cs typeface="Arial"/>
              </a:rPr>
              <a:t>1- اجراء كل </a:t>
            </a:r>
            <a:r>
              <a:rPr lang="ar-IQ" sz="2800" dirty="0" err="1">
                <a:latin typeface="Calibri"/>
                <a:ea typeface="Times New Roman"/>
                <a:cs typeface="Arial"/>
              </a:rPr>
              <a:t>التهجينات</a:t>
            </a:r>
            <a:r>
              <a:rPr lang="ar-IQ" sz="2800" dirty="0">
                <a:latin typeface="Calibri"/>
                <a:ea typeface="Times New Roman"/>
                <a:cs typeface="Arial"/>
              </a:rPr>
              <a:t> الممكنة يدويا بين جميع السلالات التي تم اختبارها ثم خلط كميات متساوية من بذور كل تهجين معا. </a:t>
            </a:r>
            <a:endParaRPr lang="en-US" sz="2000" dirty="0">
              <a:latin typeface="Calibri"/>
              <a:ea typeface="Times New Roman"/>
              <a:cs typeface="Arial"/>
            </a:endParaRPr>
          </a:p>
          <a:p>
            <a:pPr marL="457200" algn="just">
              <a:lnSpc>
                <a:spcPct val="115000"/>
              </a:lnSpc>
              <a:tabLst>
                <a:tab pos="359410" algn="r"/>
              </a:tabLst>
            </a:pPr>
            <a:r>
              <a:rPr lang="ar-IQ" sz="2800" dirty="0">
                <a:latin typeface="Calibri"/>
                <a:ea typeface="Times New Roman"/>
                <a:cs typeface="Arial"/>
              </a:rPr>
              <a:t>2-اتباع طريقة التلقيح المتعدد </a:t>
            </a:r>
            <a:r>
              <a:rPr lang="en-US" sz="2800" dirty="0" err="1">
                <a:latin typeface="Calibri"/>
                <a:ea typeface="Times New Roman"/>
                <a:cs typeface="Arial"/>
              </a:rPr>
              <a:t>Polycross</a:t>
            </a:r>
            <a:r>
              <a:rPr lang="en-US" sz="2800" dirty="0">
                <a:latin typeface="Calibri"/>
                <a:ea typeface="Times New Roman"/>
                <a:cs typeface="Arial"/>
              </a:rPr>
              <a:t> method </a:t>
            </a:r>
            <a:r>
              <a:rPr lang="ar-IQ" sz="2800" dirty="0">
                <a:latin typeface="Calibri"/>
                <a:ea typeface="Times New Roman"/>
                <a:cs typeface="Arial"/>
              </a:rPr>
              <a:t> التي سبق شرحها لكن تقتصر الزراعة في هذه الحالة على السلالات التي وقع الاختيار عليها فقط لتكوين الصنف التركيبي. ثم تحصد بذور كل قطعة تجريبية على حده ثم تخلط كميات متساوية من </a:t>
            </a:r>
            <a:r>
              <a:rPr lang="ar-IQ" sz="2800" dirty="0" err="1">
                <a:latin typeface="Calibri"/>
                <a:ea typeface="Times New Roman"/>
                <a:cs typeface="Arial"/>
              </a:rPr>
              <a:t>بذورجميع</a:t>
            </a:r>
            <a:r>
              <a:rPr lang="ar-IQ" sz="2800" dirty="0">
                <a:latin typeface="Calibri"/>
                <a:ea typeface="Times New Roman"/>
                <a:cs typeface="Arial"/>
              </a:rPr>
              <a:t> القطع التجريبية معا. </a:t>
            </a:r>
            <a:r>
              <a:rPr lang="ar-IQ" sz="2800" dirty="0" err="1">
                <a:latin typeface="Calibri"/>
                <a:ea typeface="Times New Roman"/>
                <a:cs typeface="Arial"/>
              </a:rPr>
              <a:t>ومايعيب</a:t>
            </a:r>
            <a:r>
              <a:rPr lang="ar-IQ" sz="2800" dirty="0">
                <a:latin typeface="Calibri"/>
                <a:ea typeface="Times New Roman"/>
                <a:cs typeface="Arial"/>
              </a:rPr>
              <a:t> هذه الطريقة احتمال عدم عشوائية التلقيح الخلطي بين السلالات كما سبق ذكر اسبابه سابقا. </a:t>
            </a:r>
            <a:endParaRPr lang="en-US" sz="2000" dirty="0">
              <a:latin typeface="Calibri"/>
              <a:ea typeface="Times New Roman"/>
              <a:cs typeface="Arial"/>
            </a:endParaRPr>
          </a:p>
          <a:p>
            <a:pPr marL="457200" algn="just">
              <a:lnSpc>
                <a:spcPct val="115000"/>
              </a:lnSpc>
              <a:spcAft>
                <a:spcPts val="1000"/>
              </a:spcAft>
              <a:tabLst>
                <a:tab pos="359410" algn="r"/>
              </a:tabLst>
            </a:pPr>
            <a:endParaRPr lang="ar-IQ" sz="2800" dirty="0">
              <a:latin typeface="Calibri"/>
              <a:ea typeface="Times New Roman"/>
              <a:cs typeface="Arial"/>
            </a:endParaRPr>
          </a:p>
          <a:p>
            <a:pPr marL="457200" algn="just">
              <a:lnSpc>
                <a:spcPct val="115000"/>
              </a:lnSpc>
              <a:spcAft>
                <a:spcPts val="1000"/>
              </a:spcAft>
              <a:tabLst>
                <a:tab pos="359410" algn="r"/>
              </a:tabLst>
            </a:pPr>
            <a:endParaRPr lang="ar-IQ" sz="2800" dirty="0" smtClean="0">
              <a:latin typeface="Calibri"/>
              <a:ea typeface="Times New Roman"/>
              <a:cs typeface="Arial"/>
            </a:endParaRPr>
          </a:p>
          <a:p>
            <a:pPr marL="457200" algn="just">
              <a:lnSpc>
                <a:spcPct val="115000"/>
              </a:lnSpc>
              <a:spcAft>
                <a:spcPts val="1000"/>
              </a:spcAft>
              <a:tabLst>
                <a:tab pos="359410" algn="r"/>
              </a:tabLst>
            </a:pPr>
            <a:endParaRPr lang="ar-IQ" sz="2800" dirty="0" smtClean="0">
              <a:latin typeface="Calibri"/>
              <a:ea typeface="Times New Roman"/>
              <a:cs typeface="Arial"/>
            </a:endParaRPr>
          </a:p>
          <a:p>
            <a:pPr marL="457200" algn="just">
              <a:lnSpc>
                <a:spcPct val="115000"/>
              </a:lnSpc>
              <a:spcAft>
                <a:spcPts val="1000"/>
              </a:spcAft>
              <a:tabLst>
                <a:tab pos="359410" algn="r"/>
              </a:tabLst>
            </a:pPr>
            <a:endParaRPr lang="ar-IQ" dirty="0"/>
          </a:p>
        </p:txBody>
      </p:sp>
    </p:spTree>
    <p:extLst>
      <p:ext uri="{BB962C8B-B14F-4D97-AF65-F5344CB8AC3E}">
        <p14:creationId xmlns:p14="http://schemas.microsoft.com/office/powerpoint/2010/main" val="4898623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a:t> </a:t>
            </a:r>
            <a:r>
              <a:rPr lang="ar-IQ" dirty="0" err="1"/>
              <a:t>لاتتفوق</a:t>
            </a:r>
            <a:r>
              <a:rPr lang="ar-IQ" dirty="0"/>
              <a:t> الاصناف التركيبية في انتاجيتها على الاصناف الهجينة لكن انتاجيتها اعلى من الاصناف الاصلية التي تم استنباط السلالات الاصلية منها . ويمكن التنبؤ </a:t>
            </a:r>
            <a:r>
              <a:rPr lang="ar-IQ" dirty="0" err="1"/>
              <a:t>بانتاجية</a:t>
            </a:r>
            <a:r>
              <a:rPr lang="ar-IQ" dirty="0"/>
              <a:t> الصنف التركيبي قبل تركيبه من خلال المعادلة التالية</a:t>
            </a:r>
            <a:r>
              <a:rPr lang="ar-IQ" dirty="0" smtClean="0"/>
              <a:t>:</a:t>
            </a:r>
          </a:p>
          <a:p>
            <a:endParaRPr lang="ar-IQ" dirty="0"/>
          </a:p>
          <a:p>
            <a:pPr marL="457200" algn="l">
              <a:lnSpc>
                <a:spcPct val="115000"/>
              </a:lnSpc>
              <a:spcAft>
                <a:spcPts val="1000"/>
              </a:spcAft>
              <a:tabLst>
                <a:tab pos="359410" algn="r"/>
              </a:tabLst>
            </a:pPr>
            <a:r>
              <a:rPr lang="ar-IQ" sz="2800" b="1" dirty="0">
                <a:latin typeface="Calibri"/>
                <a:ea typeface="Times New Roman"/>
                <a:cs typeface="Arial"/>
              </a:rPr>
              <a:t> </a:t>
            </a:r>
            <a:endParaRPr lang="en-US" sz="2000" dirty="0">
              <a:latin typeface="Calibri"/>
              <a:ea typeface="Times New Roman"/>
              <a:cs typeface="Arial"/>
            </a:endParaRPr>
          </a:p>
          <a:p>
            <a:pPr marL="16510" algn="just">
              <a:lnSpc>
                <a:spcPct val="115000"/>
              </a:lnSpc>
              <a:spcAft>
                <a:spcPts val="1000"/>
              </a:spcAft>
              <a:tabLst>
                <a:tab pos="359410" algn="r"/>
              </a:tabLst>
            </a:pPr>
            <a:r>
              <a:rPr lang="en-US" sz="2800" b="1" dirty="0">
                <a:latin typeface="Calibri"/>
                <a:ea typeface="Times New Roman"/>
                <a:cs typeface="Arial"/>
              </a:rPr>
              <a:t>F</a:t>
            </a:r>
            <a:r>
              <a:rPr lang="en-US" sz="2800" b="1" baseline="-25000" dirty="0">
                <a:latin typeface="Calibri"/>
                <a:ea typeface="Times New Roman"/>
                <a:cs typeface="Arial"/>
              </a:rPr>
              <a:t>2</a:t>
            </a:r>
            <a:r>
              <a:rPr lang="ar-IQ" sz="2800" dirty="0">
                <a:latin typeface="Calibri"/>
                <a:ea typeface="Times New Roman"/>
                <a:cs typeface="Arial"/>
              </a:rPr>
              <a:t>: الانتاجية المتوقعة في الجيل التركيبي الثاني.   </a:t>
            </a:r>
            <a:endParaRPr lang="en-US" sz="2000" dirty="0">
              <a:latin typeface="Calibri"/>
              <a:ea typeface="Times New Roman"/>
              <a:cs typeface="Arial"/>
            </a:endParaRPr>
          </a:p>
          <a:p>
            <a:pPr marL="16510" algn="just">
              <a:lnSpc>
                <a:spcPct val="115000"/>
              </a:lnSpc>
              <a:tabLst>
                <a:tab pos="359410" algn="r"/>
              </a:tabLst>
            </a:pPr>
            <a:r>
              <a:rPr lang="en-US" sz="2800" dirty="0">
                <a:latin typeface="Calibri"/>
                <a:ea typeface="Times New Roman"/>
                <a:cs typeface="Arial"/>
              </a:rPr>
              <a:t>F</a:t>
            </a:r>
            <a:r>
              <a:rPr lang="en-US" sz="2800" baseline="-25000" dirty="0">
                <a:latin typeface="Calibri"/>
                <a:ea typeface="Times New Roman"/>
                <a:cs typeface="Arial"/>
              </a:rPr>
              <a:t>1</a:t>
            </a:r>
            <a:r>
              <a:rPr lang="ar-IQ" sz="2800" dirty="0">
                <a:latin typeface="Calibri"/>
                <a:ea typeface="Times New Roman"/>
                <a:cs typeface="Arial"/>
              </a:rPr>
              <a:t> :متوسط انتاجية الهجن الفردية التي تشكل معا الجيل التركيبي الاول </a:t>
            </a:r>
            <a:r>
              <a:rPr lang="en-US" sz="2800" dirty="0">
                <a:latin typeface="Calibri"/>
                <a:ea typeface="Times New Roman"/>
                <a:cs typeface="Arial"/>
              </a:rPr>
              <a:t>Syn-1</a:t>
            </a:r>
            <a:r>
              <a:rPr lang="ar-IQ" sz="2800" dirty="0">
                <a:latin typeface="Calibri"/>
                <a:ea typeface="Times New Roman"/>
                <a:cs typeface="Arial"/>
              </a:rPr>
              <a:t>.</a:t>
            </a:r>
            <a:endParaRPr lang="en-US" sz="2000" dirty="0">
              <a:latin typeface="Calibri"/>
              <a:ea typeface="Times New Roman"/>
              <a:cs typeface="Arial"/>
            </a:endParaRPr>
          </a:p>
          <a:p>
            <a:pPr marL="457200" algn="just">
              <a:lnSpc>
                <a:spcPct val="115000"/>
              </a:lnSpc>
              <a:tabLst>
                <a:tab pos="359410" algn="r"/>
              </a:tabLst>
            </a:pPr>
            <a:r>
              <a:rPr lang="en-US" sz="2800" dirty="0">
                <a:latin typeface="Calibri"/>
                <a:ea typeface="Times New Roman"/>
                <a:cs typeface="Arial"/>
              </a:rPr>
              <a:t> </a:t>
            </a:r>
            <a:endParaRPr lang="en-US" sz="2000" dirty="0">
              <a:latin typeface="Calibri"/>
              <a:ea typeface="Times New Roman"/>
              <a:cs typeface="Arial"/>
            </a:endParaRPr>
          </a:p>
          <a:p>
            <a:pPr marL="16510" algn="just">
              <a:lnSpc>
                <a:spcPct val="115000"/>
              </a:lnSpc>
              <a:spcAft>
                <a:spcPts val="1000"/>
              </a:spcAft>
              <a:tabLst>
                <a:tab pos="359410" algn="r"/>
              </a:tabLst>
            </a:pPr>
            <a:r>
              <a:rPr lang="en-US" sz="2800" dirty="0">
                <a:latin typeface="Calibri"/>
                <a:ea typeface="Times New Roman"/>
                <a:cs typeface="Arial"/>
              </a:rPr>
              <a:t>P</a:t>
            </a:r>
            <a:r>
              <a:rPr lang="en-US" sz="2800" dirty="0">
                <a:latin typeface="Arial"/>
                <a:ea typeface="Times New Roman"/>
                <a:cs typeface="Arial"/>
              </a:rPr>
              <a:t> </a:t>
            </a:r>
            <a:r>
              <a:rPr lang="ar-IQ" sz="2800" dirty="0">
                <a:latin typeface="Arial"/>
                <a:ea typeface="Times New Roman"/>
                <a:cs typeface="Arial"/>
              </a:rPr>
              <a:t>:متوسط انتاجية سلالات الاباء التي تكون مكونات الاساس للصنف التركيبي </a:t>
            </a:r>
            <a:r>
              <a:rPr lang="en-US" sz="2800" dirty="0" err="1">
                <a:latin typeface="Calibri"/>
                <a:ea typeface="Times New Roman"/>
                <a:cs typeface="Arial"/>
              </a:rPr>
              <a:t>Syn</a:t>
            </a:r>
            <a:r>
              <a:rPr lang="en-US" sz="2800" dirty="0">
                <a:latin typeface="Calibri"/>
                <a:ea typeface="Times New Roman"/>
                <a:cs typeface="Arial"/>
              </a:rPr>
              <a:t> – 0</a:t>
            </a:r>
            <a:r>
              <a:rPr lang="ar-IQ" sz="2000" dirty="0">
                <a:latin typeface="Calibri"/>
                <a:ea typeface="Times New Roman"/>
                <a:cs typeface="Arial"/>
              </a:rPr>
              <a:t> .</a:t>
            </a:r>
            <a:endParaRPr lang="en-US" sz="2000" dirty="0">
              <a:latin typeface="Calibri"/>
              <a:ea typeface="Times New Roman"/>
              <a:cs typeface="Arial"/>
            </a:endParaRPr>
          </a:p>
          <a:p>
            <a:pPr marL="16510" algn="just">
              <a:lnSpc>
                <a:spcPct val="115000"/>
              </a:lnSpc>
              <a:spcAft>
                <a:spcPts val="1000"/>
              </a:spcAft>
              <a:tabLst>
                <a:tab pos="359410" algn="r"/>
              </a:tabLst>
            </a:pPr>
            <a:r>
              <a:rPr lang="en-US" sz="2800" dirty="0">
                <a:latin typeface="Calibri"/>
                <a:ea typeface="Times New Roman"/>
                <a:cs typeface="Arial"/>
              </a:rPr>
              <a:t>n</a:t>
            </a:r>
            <a:r>
              <a:rPr lang="en-US" sz="2800" dirty="0">
                <a:latin typeface="Arial"/>
                <a:ea typeface="Times New Roman"/>
                <a:cs typeface="Arial"/>
              </a:rPr>
              <a:t> </a:t>
            </a:r>
            <a:r>
              <a:rPr lang="ar-IQ" sz="2800" dirty="0">
                <a:latin typeface="Arial"/>
                <a:ea typeface="Times New Roman"/>
                <a:cs typeface="Arial"/>
              </a:rPr>
              <a:t>:عدد سلالات الاباء.</a:t>
            </a:r>
            <a:endParaRPr lang="en-US" sz="2000" dirty="0">
              <a:latin typeface="Calibri"/>
              <a:ea typeface="Times New Roman"/>
              <a:cs typeface="Arial"/>
            </a:endParaRPr>
          </a:p>
          <a:p>
            <a:pPr marL="16510" algn="just">
              <a:lnSpc>
                <a:spcPct val="115000"/>
              </a:lnSpc>
              <a:spcAft>
                <a:spcPts val="1000"/>
              </a:spcAft>
              <a:tabLst>
                <a:tab pos="359410" algn="r"/>
              </a:tabLst>
            </a:pPr>
            <a:r>
              <a:rPr lang="ar-IQ" sz="2800" dirty="0">
                <a:latin typeface="Calibri"/>
                <a:ea typeface="Times New Roman"/>
                <a:cs typeface="Arial"/>
              </a:rPr>
              <a:t>يلاحظ من المعادلة السابقة ان انتاجية الصنف التركيبي تقل في الجيل الثاني </a:t>
            </a:r>
            <a:r>
              <a:rPr lang="en-US" sz="2800" dirty="0">
                <a:latin typeface="Calibri"/>
                <a:ea typeface="Times New Roman"/>
                <a:cs typeface="Arial"/>
              </a:rPr>
              <a:t>Syn-2</a:t>
            </a:r>
            <a:r>
              <a:rPr lang="ar-IQ" sz="2800" dirty="0">
                <a:latin typeface="Calibri"/>
                <a:ea typeface="Times New Roman"/>
                <a:cs typeface="Arial"/>
              </a:rPr>
              <a:t> بمقدار  من قوة الهجن وهي عبارة عن الفرق بين متوسط انتاجية الجيل التركيبي الاول </a:t>
            </a:r>
            <a:r>
              <a:rPr lang="en-US" sz="2800" dirty="0" err="1">
                <a:latin typeface="Calibri"/>
                <a:ea typeface="Times New Roman"/>
                <a:cs typeface="Arial"/>
              </a:rPr>
              <a:t>Syn</a:t>
            </a:r>
            <a:r>
              <a:rPr lang="en-US" sz="2800" dirty="0">
                <a:latin typeface="Calibri"/>
                <a:ea typeface="Times New Roman"/>
                <a:cs typeface="Arial"/>
              </a:rPr>
              <a:t>- 1</a:t>
            </a:r>
            <a:r>
              <a:rPr lang="ar-IQ" sz="2800" dirty="0">
                <a:latin typeface="Calibri"/>
                <a:ea typeface="Times New Roman"/>
                <a:cs typeface="Arial"/>
              </a:rPr>
              <a:t> ومتوسط انتاجية الاباء. </a:t>
            </a:r>
            <a:endParaRPr lang="en-US" sz="2000" dirty="0">
              <a:latin typeface="Calibri"/>
              <a:ea typeface="Times New Roman"/>
              <a:cs typeface="Arial"/>
            </a:endParaRPr>
          </a:p>
          <a:p>
            <a:endParaRPr lang="ar-IQ"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492896"/>
            <a:ext cx="1656184" cy="488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01228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هذا ومن المتوقع نظرياً الا تختلف انتاجية الجيل التركيبي الثالث </a:t>
            </a:r>
            <a:r>
              <a:rPr lang="en-US" dirty="0" err="1"/>
              <a:t>Syn</a:t>
            </a:r>
            <a:r>
              <a:rPr lang="en-US" dirty="0"/>
              <a:t>- 3 </a:t>
            </a:r>
            <a:r>
              <a:rPr lang="ar-IQ" dirty="0" err="1"/>
              <a:t>اوالرابع</a:t>
            </a:r>
            <a:r>
              <a:rPr lang="ar-IQ" dirty="0"/>
              <a:t>  </a:t>
            </a:r>
            <a:r>
              <a:rPr lang="en-US" dirty="0"/>
              <a:t>Syn-4 </a:t>
            </a:r>
            <a:r>
              <a:rPr lang="ar-IQ" dirty="0"/>
              <a:t>عن انتاجية الجيل التركيبي الثاني لان العشيرة تصل الى حالة من التوازن الوراثي بعد جيل واحد من التلقيح الخلطي العشوائي حسب قانون هاردي ـــ </a:t>
            </a:r>
            <a:r>
              <a:rPr lang="ar-IQ" dirty="0" err="1"/>
              <a:t>فينرج</a:t>
            </a:r>
            <a:r>
              <a:rPr lang="ar-IQ" dirty="0"/>
              <a:t> وهو التوازن الذي تصل أليه العشيرة في الجيل التركيب الثاني . </a:t>
            </a:r>
          </a:p>
          <a:p>
            <a:r>
              <a:rPr lang="ar-IQ" dirty="0" err="1"/>
              <a:t>ولايمكن</a:t>
            </a:r>
            <a:r>
              <a:rPr lang="ar-IQ" dirty="0"/>
              <a:t> استخدام المعادلة السابقة للتنبؤ </a:t>
            </a:r>
            <a:r>
              <a:rPr lang="ar-IQ" dirty="0" err="1"/>
              <a:t>بانتاجية</a:t>
            </a:r>
            <a:r>
              <a:rPr lang="ar-IQ" dirty="0"/>
              <a:t> الصنف التركيبي في الحالات التالية :</a:t>
            </a:r>
          </a:p>
          <a:p>
            <a:r>
              <a:rPr lang="ar-IQ" dirty="0"/>
              <a:t>1ـ عندما استخدام السلالات الخضرية في تركيب الصنف التركيبي .</a:t>
            </a:r>
          </a:p>
          <a:p>
            <a:r>
              <a:rPr lang="ar-IQ" dirty="0"/>
              <a:t>2- عندما لا تكون سلالات الاباء اصيلة وراثيا . وتستخدم مثل هذه السلالات احيانا كبديل للسلالات الاصلية التي تكون انتاجيتها منخفضة. </a:t>
            </a:r>
          </a:p>
          <a:p>
            <a:endParaRPr lang="ar-IQ" dirty="0"/>
          </a:p>
        </p:txBody>
      </p:sp>
    </p:spTree>
    <p:extLst>
      <p:ext uri="{BB962C8B-B14F-4D97-AF65-F5344CB8AC3E}">
        <p14:creationId xmlns:p14="http://schemas.microsoft.com/office/powerpoint/2010/main" val="532166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216024"/>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832648"/>
          </a:xfrm>
        </p:spPr>
        <p:txBody>
          <a:bodyPr>
            <a:normAutofit fontScale="77500" lnSpcReduction="20000"/>
          </a:bodyPr>
          <a:lstStyle/>
          <a:p>
            <a:pPr marL="16510" algn="just">
              <a:lnSpc>
                <a:spcPct val="115000"/>
              </a:lnSpc>
              <a:spcAft>
                <a:spcPts val="1000"/>
              </a:spcAft>
              <a:tabLst>
                <a:tab pos="359410" algn="r"/>
              </a:tabLst>
            </a:pPr>
            <a:r>
              <a:rPr lang="ar-IQ" sz="2800" dirty="0">
                <a:latin typeface="Calibri"/>
                <a:ea typeface="Times New Roman"/>
                <a:cs typeface="Arial"/>
              </a:rPr>
              <a:t>ويلاحظ من </a:t>
            </a:r>
            <a:r>
              <a:rPr lang="ar-IQ" sz="2800" dirty="0" err="1">
                <a:latin typeface="Calibri"/>
                <a:ea typeface="Times New Roman"/>
                <a:cs typeface="Arial"/>
              </a:rPr>
              <a:t>المعادلةالسابقة</a:t>
            </a:r>
            <a:r>
              <a:rPr lang="ar-IQ" sz="2800" dirty="0">
                <a:latin typeface="Calibri"/>
                <a:ea typeface="Times New Roman"/>
                <a:cs typeface="Arial"/>
              </a:rPr>
              <a:t> ايضا انه يمكن رفع انتاجية الصنف التركيبي عن طريق </a:t>
            </a:r>
            <a:r>
              <a:rPr lang="ar-IQ" sz="2800" dirty="0" err="1">
                <a:latin typeface="Calibri"/>
                <a:ea typeface="Times New Roman"/>
                <a:cs typeface="Arial"/>
              </a:rPr>
              <a:t>مايلي</a:t>
            </a:r>
            <a:r>
              <a:rPr lang="ar-IQ" sz="2800" dirty="0">
                <a:latin typeface="Calibri"/>
                <a:ea typeface="Times New Roman"/>
                <a:cs typeface="Arial"/>
              </a:rPr>
              <a:t> :</a:t>
            </a:r>
            <a:endParaRPr lang="en-US" sz="2000" dirty="0">
              <a:latin typeface="Calibri"/>
              <a:ea typeface="Times New Roman"/>
              <a:cs typeface="Arial"/>
            </a:endParaRPr>
          </a:p>
          <a:p>
            <a:pPr marL="342900" lvl="0" indent="-342900" algn="just">
              <a:lnSpc>
                <a:spcPct val="115000"/>
              </a:lnSpc>
              <a:buFont typeface="+mj-lt"/>
              <a:buAutoNum type="arabicPeriod"/>
              <a:tabLst>
                <a:tab pos="359410" algn="r"/>
              </a:tabLst>
            </a:pPr>
            <a:r>
              <a:rPr lang="ar-IQ" sz="2800" dirty="0">
                <a:latin typeface="Calibri"/>
                <a:ea typeface="Times New Roman"/>
                <a:cs typeface="Arial"/>
              </a:rPr>
              <a:t>زيادة عدد سلالات الاباء .  </a:t>
            </a:r>
            <a:endParaRPr lang="en-US" sz="2000" dirty="0">
              <a:latin typeface="Calibri"/>
              <a:ea typeface="Times New Roman"/>
              <a:cs typeface="Arial"/>
            </a:endParaRPr>
          </a:p>
          <a:p>
            <a:pPr marL="342900" lvl="0" indent="-342900" algn="just">
              <a:lnSpc>
                <a:spcPct val="115000"/>
              </a:lnSpc>
              <a:buFont typeface="+mj-lt"/>
              <a:buAutoNum type="arabicPeriod"/>
              <a:tabLst>
                <a:tab pos="359410" algn="r"/>
              </a:tabLst>
            </a:pPr>
            <a:r>
              <a:rPr lang="ar-IQ" sz="2800" dirty="0">
                <a:latin typeface="Calibri"/>
                <a:ea typeface="Times New Roman"/>
                <a:cs typeface="Arial"/>
              </a:rPr>
              <a:t>زيادة انتاجية الهجن الفردية.</a:t>
            </a:r>
            <a:endParaRPr lang="en-US" sz="2000" dirty="0">
              <a:latin typeface="Calibri"/>
              <a:ea typeface="Times New Roman"/>
              <a:cs typeface="Arial"/>
            </a:endParaRPr>
          </a:p>
          <a:p>
            <a:pPr marL="342900" lvl="0" indent="-342900" algn="just">
              <a:lnSpc>
                <a:spcPct val="115000"/>
              </a:lnSpc>
              <a:spcAft>
                <a:spcPts val="1000"/>
              </a:spcAft>
              <a:buFont typeface="+mj-lt"/>
              <a:buAutoNum type="arabicPeriod"/>
              <a:tabLst>
                <a:tab pos="359410" algn="r"/>
              </a:tabLst>
            </a:pPr>
            <a:r>
              <a:rPr lang="ar-IQ" sz="2800" dirty="0">
                <a:latin typeface="Calibri"/>
                <a:ea typeface="Times New Roman"/>
                <a:cs typeface="Arial"/>
              </a:rPr>
              <a:t>زيادة انتاجية سلالات الاباء .</a:t>
            </a:r>
            <a:endParaRPr lang="en-US" sz="2000" dirty="0">
              <a:latin typeface="Calibri"/>
              <a:ea typeface="Times New Roman"/>
              <a:cs typeface="Arial"/>
            </a:endParaRPr>
          </a:p>
          <a:p>
            <a:pPr marL="0" indent="0" algn="just">
              <a:lnSpc>
                <a:spcPct val="115000"/>
              </a:lnSpc>
              <a:spcAft>
                <a:spcPts val="1000"/>
              </a:spcAft>
              <a:buNone/>
              <a:tabLst>
                <a:tab pos="359410" algn="r"/>
              </a:tabLst>
            </a:pPr>
            <a:r>
              <a:rPr lang="ar-IQ" sz="2800" dirty="0" smtClean="0">
                <a:latin typeface="Calibri"/>
                <a:ea typeface="Times New Roman"/>
                <a:cs typeface="Arial"/>
              </a:rPr>
              <a:t> </a:t>
            </a:r>
            <a:r>
              <a:rPr lang="ar-IQ" sz="2800" dirty="0">
                <a:latin typeface="Calibri"/>
                <a:ea typeface="Times New Roman"/>
                <a:cs typeface="Arial"/>
              </a:rPr>
              <a:t>تتوفر في الاصناف التركيبية المميزات التالية: </a:t>
            </a:r>
            <a:endParaRPr lang="en-US" sz="2000" dirty="0">
              <a:latin typeface="Calibri"/>
              <a:ea typeface="Times New Roman"/>
              <a:cs typeface="Arial"/>
            </a:endParaRPr>
          </a:p>
          <a:p>
            <a:pPr marL="342900" lvl="0" indent="-342900" algn="just">
              <a:lnSpc>
                <a:spcPct val="115000"/>
              </a:lnSpc>
              <a:buFont typeface="+mj-lt"/>
              <a:buAutoNum type="arabicPeriod"/>
              <a:tabLst>
                <a:tab pos="359410" algn="r"/>
              </a:tabLst>
            </a:pPr>
            <a:r>
              <a:rPr lang="ar-IQ" sz="2800" dirty="0">
                <a:latin typeface="Calibri"/>
                <a:ea typeface="Times New Roman"/>
                <a:cs typeface="Arial"/>
              </a:rPr>
              <a:t>اكثر تحملا للظروف البيئية والمناخية الصعبة بالمقارنة مع الهجن الزوجية ويعزى ذلك الى كثرة الاختلافات </a:t>
            </a:r>
            <a:r>
              <a:rPr lang="ar-IQ" sz="2800" dirty="0" err="1">
                <a:latin typeface="Calibri"/>
                <a:ea typeface="Times New Roman"/>
                <a:cs typeface="Arial"/>
              </a:rPr>
              <a:t>الوراثيةالتي</a:t>
            </a:r>
            <a:r>
              <a:rPr lang="ar-IQ" sz="2800" dirty="0">
                <a:latin typeface="Calibri"/>
                <a:ea typeface="Times New Roman"/>
                <a:cs typeface="Arial"/>
              </a:rPr>
              <a:t> يملكها الاباء في حين تتلقى الهجن الزوجية العوامل الوراثية من سلالات الاباء الاربعة فقط. </a:t>
            </a:r>
            <a:endParaRPr lang="en-US" sz="2000" dirty="0">
              <a:latin typeface="Calibri"/>
              <a:ea typeface="Times New Roman"/>
              <a:cs typeface="Arial"/>
            </a:endParaRPr>
          </a:p>
          <a:p>
            <a:pPr marL="342900" lvl="0" indent="-342900" algn="just">
              <a:lnSpc>
                <a:spcPct val="115000"/>
              </a:lnSpc>
              <a:buFont typeface="+mj-lt"/>
              <a:buAutoNum type="arabicPeriod"/>
              <a:tabLst>
                <a:tab pos="359410" algn="r"/>
              </a:tabLst>
            </a:pPr>
            <a:r>
              <a:rPr lang="ar-IQ" sz="2800" dirty="0">
                <a:latin typeface="Calibri"/>
                <a:ea typeface="Times New Roman"/>
                <a:cs typeface="Arial"/>
              </a:rPr>
              <a:t>اقل كلفة من الهجن الزوجية لكونها تستخدم لعدة اجيال.</a:t>
            </a:r>
            <a:endParaRPr lang="en-US" sz="2000" dirty="0">
              <a:latin typeface="Calibri"/>
              <a:ea typeface="Times New Roman"/>
              <a:cs typeface="Arial"/>
            </a:endParaRPr>
          </a:p>
          <a:p>
            <a:pPr marL="342900" lvl="0" indent="-342900" algn="just">
              <a:lnSpc>
                <a:spcPct val="115000"/>
              </a:lnSpc>
              <a:buFont typeface="+mj-lt"/>
              <a:buAutoNum type="arabicPeriod"/>
              <a:tabLst>
                <a:tab pos="359410" algn="r"/>
              </a:tabLst>
            </a:pPr>
            <a:r>
              <a:rPr lang="ar-IQ" sz="2800" dirty="0">
                <a:latin typeface="Calibri"/>
                <a:ea typeface="Times New Roman"/>
                <a:cs typeface="Arial"/>
              </a:rPr>
              <a:t>يفضل </a:t>
            </a:r>
            <a:r>
              <a:rPr lang="ar-IQ" sz="2800" dirty="0" err="1">
                <a:latin typeface="Calibri"/>
                <a:ea typeface="Times New Roman"/>
                <a:cs typeface="Arial"/>
              </a:rPr>
              <a:t>انتاجهاعادة</a:t>
            </a:r>
            <a:r>
              <a:rPr lang="ar-IQ" sz="2800" dirty="0">
                <a:latin typeface="Calibri"/>
                <a:ea typeface="Times New Roman"/>
                <a:cs typeface="Arial"/>
              </a:rPr>
              <a:t> عند الانواع النباتية ذات الازهار الصغيرة التي يصعب التهجين اليدوي فيها.</a:t>
            </a:r>
            <a:endParaRPr lang="en-US" sz="2000" dirty="0">
              <a:latin typeface="Calibri"/>
              <a:ea typeface="Times New Roman"/>
              <a:cs typeface="Arial"/>
            </a:endParaRPr>
          </a:p>
          <a:p>
            <a:pPr marL="342900" lvl="0" indent="-342900" algn="just">
              <a:lnSpc>
                <a:spcPct val="115000"/>
              </a:lnSpc>
              <a:spcAft>
                <a:spcPts val="1000"/>
              </a:spcAft>
              <a:buFont typeface="+mj-lt"/>
              <a:buAutoNum type="arabicPeriod"/>
              <a:tabLst>
                <a:tab pos="359410" algn="r"/>
              </a:tabLst>
            </a:pPr>
            <a:r>
              <a:rPr lang="ar-IQ" sz="2800" dirty="0">
                <a:latin typeface="Calibri"/>
                <a:ea typeface="Times New Roman"/>
                <a:cs typeface="Arial"/>
              </a:rPr>
              <a:t>ذات انتاجية ثابتة تقريبا ولا بتغير الظروف الطبيعية .</a:t>
            </a:r>
            <a:endParaRPr lang="en-US" sz="2000" dirty="0">
              <a:latin typeface="Calibri"/>
              <a:ea typeface="Times New Roman"/>
              <a:cs typeface="Arial"/>
            </a:endParaRPr>
          </a:p>
          <a:p>
            <a:r>
              <a:rPr lang="ar-IQ" sz="2800" dirty="0">
                <a:latin typeface="Calibri"/>
                <a:ea typeface="Times New Roman"/>
                <a:cs typeface="Arial"/>
              </a:rPr>
              <a:t>تعطي انتاجية اعلى مقارنة مع السلالة في ظروف بيئية مختلفة. </a:t>
            </a:r>
            <a:endParaRPr lang="ar-IQ" dirty="0"/>
          </a:p>
        </p:txBody>
      </p:sp>
    </p:spTree>
    <p:extLst>
      <p:ext uri="{BB962C8B-B14F-4D97-AF65-F5344CB8AC3E}">
        <p14:creationId xmlns:p14="http://schemas.microsoft.com/office/powerpoint/2010/main" val="2823070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48648"/>
          </a:xfrm>
        </p:spPr>
        <p:txBody>
          <a:bodyPr>
            <a:normAutofit fontScale="90000"/>
          </a:bodyPr>
          <a:lstStyle/>
          <a:p>
            <a:endParaRPr lang="ar-IQ" dirty="0"/>
          </a:p>
        </p:txBody>
      </p:sp>
      <p:sp>
        <p:nvSpPr>
          <p:cNvPr id="3" name="عنصر نائب للمحتوى 2"/>
          <p:cNvSpPr>
            <a:spLocks noGrp="1"/>
          </p:cNvSpPr>
          <p:nvPr>
            <p:ph idx="1"/>
          </p:nvPr>
        </p:nvSpPr>
        <p:spPr>
          <a:xfrm>
            <a:off x="457200" y="1268760"/>
            <a:ext cx="8229600" cy="5055840"/>
          </a:xfrm>
        </p:spPr>
        <p:txBody>
          <a:bodyPr>
            <a:normAutofit fontScale="85000" lnSpcReduction="10000"/>
          </a:bodyPr>
          <a:lstStyle/>
          <a:p>
            <a:r>
              <a:rPr lang="ar-IQ" dirty="0"/>
              <a:t>يستخدم لتحسين النباتات خلطية التلقيح عدة طرق هي : </a:t>
            </a:r>
          </a:p>
          <a:p>
            <a:r>
              <a:rPr lang="ar-IQ" dirty="0"/>
              <a:t>اولا : ادخال النباتات</a:t>
            </a:r>
            <a:r>
              <a:rPr lang="en-US" dirty="0"/>
              <a:t>plant Introduction  : </a:t>
            </a:r>
            <a:r>
              <a:rPr lang="ar-IQ" dirty="0"/>
              <a:t>ويتبع فيها ما اتبع في النباتات ذاتية التلقيح . </a:t>
            </a:r>
          </a:p>
          <a:p>
            <a:r>
              <a:rPr lang="ar-IQ" dirty="0"/>
              <a:t>ثانيا :  الانتخاب الاجمالي وله شكلان     </a:t>
            </a:r>
            <a:r>
              <a:rPr lang="en-US" dirty="0"/>
              <a:t>Mass selection </a:t>
            </a:r>
          </a:p>
          <a:p>
            <a:r>
              <a:rPr lang="en-US" dirty="0"/>
              <a:t>1-	</a:t>
            </a:r>
            <a:r>
              <a:rPr lang="ar-IQ" dirty="0"/>
              <a:t>الانتخاب الاجمالي البسيط : </a:t>
            </a:r>
          </a:p>
          <a:p>
            <a:r>
              <a:rPr lang="ar-IQ" dirty="0"/>
              <a:t>تجرى هذه الطريقة من الانتخاب  كما يلي :</a:t>
            </a:r>
          </a:p>
          <a:p>
            <a:r>
              <a:rPr lang="ar-IQ" dirty="0"/>
              <a:t>- في العام الاول: يتم تقيم نباتات المادة الاولية وينتخب افضلها (نباتات </a:t>
            </a:r>
            <a:r>
              <a:rPr lang="ar-IQ" dirty="0" err="1"/>
              <a:t>الاليت</a:t>
            </a:r>
            <a:r>
              <a:rPr lang="ar-IQ" dirty="0"/>
              <a:t>) ثم تنقل نباتات </a:t>
            </a:r>
            <a:r>
              <a:rPr lang="ar-IQ" dirty="0" err="1"/>
              <a:t>الايليت</a:t>
            </a:r>
            <a:r>
              <a:rPr lang="ar-IQ" dirty="0"/>
              <a:t> لتزرع في قطعة ارض مستقلة و معزولة ليتم التلقيح الخلطي فيما بينها فقط، اما اذا كانت نقل نبات </a:t>
            </a:r>
            <a:r>
              <a:rPr lang="ar-IQ" dirty="0" err="1"/>
              <a:t>الايليت</a:t>
            </a:r>
            <a:r>
              <a:rPr lang="ar-IQ" dirty="0"/>
              <a:t> من مكانها يؤدي الى الحاق اضرار جسيمة بها فيفضل تركها في مكانها وتقلع من جانبها النباتات الاخرى.</a:t>
            </a:r>
          </a:p>
          <a:p>
            <a:r>
              <a:rPr lang="ar-IQ" dirty="0"/>
              <a:t>- في العام الثاني: يتم الحصول على بذور نباتات </a:t>
            </a:r>
            <a:r>
              <a:rPr lang="ar-IQ" dirty="0" err="1"/>
              <a:t>الايليت</a:t>
            </a:r>
            <a:r>
              <a:rPr lang="ar-IQ" dirty="0"/>
              <a:t> وتجمع معا في وعاء واحد .   </a:t>
            </a:r>
          </a:p>
          <a:p>
            <a:r>
              <a:rPr lang="ar-IQ" dirty="0"/>
              <a:t>- في العام </a:t>
            </a:r>
            <a:r>
              <a:rPr lang="ar-IQ" dirty="0" err="1"/>
              <a:t>الثالني</a:t>
            </a:r>
            <a:r>
              <a:rPr lang="ar-IQ" dirty="0"/>
              <a:t>: تزرع بذور نباتات </a:t>
            </a:r>
            <a:r>
              <a:rPr lang="ar-IQ" dirty="0" err="1"/>
              <a:t>الايليت</a:t>
            </a:r>
            <a:r>
              <a:rPr lang="ar-IQ" dirty="0"/>
              <a:t> ، ويتم تقييم النباتات الناتجة عنها لانتخاب افضلها ويكرر </a:t>
            </a:r>
            <a:r>
              <a:rPr lang="ar-IQ" dirty="0" err="1"/>
              <a:t>ماسبق</a:t>
            </a:r>
            <a:r>
              <a:rPr lang="ar-IQ" dirty="0"/>
              <a:t> ذكره . ويستمر ذلك على مــدى اعوام حــتى الوصول الى مادة نباتية منتخبة نهائية تكون متجانسة في جملة الصفات القيمة والمرغوبة (الصنف الجديد). </a:t>
            </a:r>
          </a:p>
          <a:p>
            <a:endParaRPr lang="ar-IQ" dirty="0"/>
          </a:p>
          <a:p>
            <a:endParaRPr lang="ar-IQ" dirty="0"/>
          </a:p>
        </p:txBody>
      </p:sp>
    </p:spTree>
    <p:extLst>
      <p:ext uri="{BB962C8B-B14F-4D97-AF65-F5344CB8AC3E}">
        <p14:creationId xmlns:p14="http://schemas.microsoft.com/office/powerpoint/2010/main" val="15761684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يستخدم الصنف التركيبي تجاريا للجيل التركيبي الرابع </a:t>
            </a:r>
            <a:r>
              <a:rPr lang="en-US" dirty="0"/>
              <a:t>Syn-4 </a:t>
            </a:r>
            <a:r>
              <a:rPr lang="ar-IQ" dirty="0"/>
              <a:t>ونادرا ما تستخدم الاجيال التركيبية التالية نتيجة لتغير التركيب الوراثي للصنف مما يستدعي الامر ضرورة اعادة انتاجه وتركيبه من جديد لهذا يتم المحافظة على السلالات التي تدخل في تكوين الصنف لاستخدامها من جديد عند الحاجة .هذا وعند اعادة تركيب الصنف من جديد فانة </a:t>
            </a:r>
            <a:r>
              <a:rPr lang="ar-IQ" dirty="0" err="1"/>
              <a:t>لايمر</a:t>
            </a:r>
            <a:r>
              <a:rPr lang="ar-IQ" dirty="0"/>
              <a:t> بمراحل التقييم المختلفة التي خضع لها عند انتاجه </a:t>
            </a:r>
            <a:r>
              <a:rPr lang="ar-IQ" dirty="0" err="1"/>
              <a:t>لاول</a:t>
            </a:r>
            <a:r>
              <a:rPr lang="ar-IQ" dirty="0"/>
              <a:t> مرة الا رأى المستنبط ضرورة استبعاد او اضافة بعض السلالات .</a:t>
            </a:r>
          </a:p>
        </p:txBody>
      </p:sp>
    </p:spTree>
    <p:extLst>
      <p:ext uri="{BB962C8B-B14F-4D97-AF65-F5344CB8AC3E}">
        <p14:creationId xmlns:p14="http://schemas.microsoft.com/office/powerpoint/2010/main" val="1822976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marL="16510" algn="just">
              <a:lnSpc>
                <a:spcPct val="115000"/>
              </a:lnSpc>
              <a:spcAft>
                <a:spcPts val="1000"/>
              </a:spcAft>
              <a:tabLst>
                <a:tab pos="359410" algn="r"/>
              </a:tabLst>
            </a:pPr>
            <a:r>
              <a:rPr lang="ar-IQ" sz="2800" dirty="0">
                <a:latin typeface="Calibri"/>
                <a:ea typeface="Times New Roman"/>
                <a:cs typeface="Arial"/>
              </a:rPr>
              <a:t>خامسا - الاصناف الهجينة : </a:t>
            </a:r>
            <a:r>
              <a:rPr lang="en-US" sz="2800" dirty="0">
                <a:latin typeface="Calibri"/>
                <a:ea typeface="Times New Roman"/>
                <a:cs typeface="Arial"/>
              </a:rPr>
              <a:t>Hybrid Varieties</a:t>
            </a:r>
            <a:r>
              <a:rPr lang="en-US" sz="2800" dirty="0">
                <a:latin typeface="Arial"/>
                <a:ea typeface="Times New Roman"/>
                <a:cs typeface="Arial"/>
              </a:rPr>
              <a:t> </a:t>
            </a:r>
            <a:endParaRPr lang="en-US" sz="2000" dirty="0">
              <a:latin typeface="Calibri"/>
              <a:ea typeface="Times New Roman"/>
              <a:cs typeface="Arial"/>
            </a:endParaRPr>
          </a:p>
          <a:p>
            <a:pPr marL="16510" algn="just">
              <a:lnSpc>
                <a:spcPct val="115000"/>
              </a:lnSpc>
              <a:spcAft>
                <a:spcPts val="1000"/>
              </a:spcAft>
              <a:tabLst>
                <a:tab pos="359410" algn="r"/>
              </a:tabLst>
            </a:pPr>
            <a:r>
              <a:rPr lang="ar-IQ" sz="2800" dirty="0" smtClean="0">
                <a:latin typeface="Calibri"/>
                <a:ea typeface="Times New Roman"/>
                <a:cs typeface="Arial"/>
              </a:rPr>
              <a:t>الصنف </a:t>
            </a:r>
            <a:r>
              <a:rPr lang="ar-IQ" sz="2800" dirty="0">
                <a:latin typeface="Calibri"/>
                <a:ea typeface="Times New Roman"/>
                <a:cs typeface="Arial"/>
              </a:rPr>
              <a:t>الهجين بشكل عام هو عن الجيل الاول </a:t>
            </a:r>
            <a:r>
              <a:rPr lang="en-US" sz="2800" dirty="0">
                <a:latin typeface="Calibri"/>
                <a:ea typeface="Times New Roman"/>
                <a:cs typeface="Arial"/>
              </a:rPr>
              <a:t>F</a:t>
            </a:r>
            <a:r>
              <a:rPr lang="en-US" sz="2800" baseline="-25000" dirty="0">
                <a:latin typeface="Calibri"/>
                <a:ea typeface="Times New Roman"/>
                <a:cs typeface="Arial"/>
              </a:rPr>
              <a:t>1</a:t>
            </a:r>
            <a:r>
              <a:rPr lang="ar-IQ" sz="2800" dirty="0">
                <a:latin typeface="Calibri"/>
                <a:ea typeface="Times New Roman"/>
                <a:cs typeface="Arial"/>
              </a:rPr>
              <a:t> الناتج عن زراعة البذور الهجينة التي يتم الحصول عليها في الحلات التالية :</a:t>
            </a:r>
            <a:endParaRPr lang="en-US" sz="2000" dirty="0">
              <a:latin typeface="Calibri"/>
              <a:ea typeface="Times New Roman"/>
              <a:cs typeface="Arial"/>
            </a:endParaRPr>
          </a:p>
          <a:p>
            <a:pPr marL="342900" lvl="0" indent="-342900" algn="just">
              <a:lnSpc>
                <a:spcPct val="115000"/>
              </a:lnSpc>
              <a:buFont typeface="+mj-lt"/>
              <a:buAutoNum type="arabicPeriod"/>
              <a:tabLst>
                <a:tab pos="359410" algn="r"/>
              </a:tabLst>
            </a:pPr>
            <a:r>
              <a:rPr lang="ar-IQ" sz="2800" dirty="0">
                <a:latin typeface="Calibri"/>
                <a:ea typeface="Times New Roman"/>
                <a:cs typeface="Arial"/>
              </a:rPr>
              <a:t>التهجين بين سلالتين خضريتين.</a:t>
            </a:r>
            <a:endParaRPr lang="en-US" sz="2000" dirty="0">
              <a:latin typeface="Calibri"/>
              <a:ea typeface="Times New Roman"/>
              <a:cs typeface="Arial"/>
            </a:endParaRPr>
          </a:p>
          <a:p>
            <a:pPr marL="342900" lvl="0" indent="-342900" algn="just">
              <a:lnSpc>
                <a:spcPct val="115000"/>
              </a:lnSpc>
              <a:buFont typeface="+mj-lt"/>
              <a:buAutoNum type="arabicPeriod"/>
              <a:tabLst>
                <a:tab pos="359410" algn="r"/>
              </a:tabLst>
            </a:pPr>
            <a:r>
              <a:rPr lang="ar-IQ" sz="2800" dirty="0">
                <a:latin typeface="Calibri"/>
                <a:ea typeface="Times New Roman"/>
                <a:cs typeface="Arial"/>
              </a:rPr>
              <a:t>التهجين بين سلالتين اصيلتين وراثيا ناتجتين عن الالقاح الذاتي الاجباري لنباتات    خلطية التلقيح .</a:t>
            </a:r>
            <a:endParaRPr lang="en-US" sz="2000" dirty="0">
              <a:latin typeface="Calibri"/>
              <a:ea typeface="Times New Roman"/>
              <a:cs typeface="Arial"/>
            </a:endParaRPr>
          </a:p>
          <a:p>
            <a:pPr marL="342900" lvl="0" indent="-342900" algn="just">
              <a:lnSpc>
                <a:spcPct val="115000"/>
              </a:lnSpc>
              <a:spcAft>
                <a:spcPts val="1000"/>
              </a:spcAft>
              <a:buFont typeface="+mj-lt"/>
              <a:buAutoNum type="arabicPeriod"/>
              <a:tabLst>
                <a:tab pos="359410" algn="r"/>
              </a:tabLst>
            </a:pPr>
            <a:r>
              <a:rPr lang="ar-IQ" sz="2800" dirty="0">
                <a:latin typeface="Calibri"/>
                <a:ea typeface="Times New Roman"/>
                <a:cs typeface="Arial"/>
              </a:rPr>
              <a:t>التهجين بين سلالتين نقيتين لنباتات ذاتية التلقيح . </a:t>
            </a:r>
            <a:endParaRPr lang="en-US" sz="2000" dirty="0">
              <a:latin typeface="Calibri"/>
              <a:ea typeface="Times New Roman"/>
              <a:cs typeface="Arial"/>
            </a:endParaRPr>
          </a:p>
          <a:p>
            <a:pPr marL="16510" algn="just">
              <a:lnSpc>
                <a:spcPct val="115000"/>
              </a:lnSpc>
              <a:spcAft>
                <a:spcPts val="1000"/>
              </a:spcAft>
              <a:tabLst>
                <a:tab pos="359410" algn="r"/>
              </a:tabLst>
            </a:pPr>
            <a:r>
              <a:rPr lang="ar-IQ" sz="2800" dirty="0" smtClean="0">
                <a:latin typeface="Calibri"/>
                <a:ea typeface="Times New Roman"/>
                <a:cs typeface="Arial"/>
              </a:rPr>
              <a:t>ويعود </a:t>
            </a:r>
            <a:r>
              <a:rPr lang="ar-IQ" sz="2800" dirty="0">
                <a:latin typeface="Calibri"/>
                <a:ea typeface="Times New Roman"/>
                <a:cs typeface="Arial"/>
              </a:rPr>
              <a:t>انتشار انتاج الاصناف الهجينة من قبل الشركات الكبيرة الى الاسباب التالية: </a:t>
            </a:r>
            <a:endParaRPr lang="en-US" sz="2000" dirty="0">
              <a:latin typeface="Calibri"/>
              <a:ea typeface="Times New Roman"/>
              <a:cs typeface="Arial"/>
            </a:endParaRPr>
          </a:p>
          <a:p>
            <a:pPr marL="342900" lvl="0" indent="-342900" algn="just">
              <a:lnSpc>
                <a:spcPct val="115000"/>
              </a:lnSpc>
              <a:buFont typeface="+mj-lt"/>
              <a:buAutoNum type="arabicPeriod"/>
              <a:tabLst>
                <a:tab pos="359410" algn="r"/>
              </a:tabLst>
            </a:pPr>
            <a:r>
              <a:rPr lang="ar-IQ" sz="2800" dirty="0">
                <a:latin typeface="Calibri"/>
                <a:ea typeface="Times New Roman"/>
                <a:cs typeface="Arial"/>
              </a:rPr>
              <a:t>مرونة برنامج استنباط هذه الاصناف اذ يمكن للمستنبط اختبار ما يرغب من الاباء التي يؤدي جمع صفاتها المرغوبة الى الحصول على الهجين .</a:t>
            </a:r>
            <a:endParaRPr lang="en-US" sz="2000" dirty="0">
              <a:latin typeface="Calibri"/>
              <a:ea typeface="Times New Roman"/>
              <a:cs typeface="Arial"/>
            </a:endParaRPr>
          </a:p>
          <a:p>
            <a:pPr marL="342900" lvl="0" indent="-342900" algn="just">
              <a:lnSpc>
                <a:spcPct val="115000"/>
              </a:lnSpc>
              <a:spcAft>
                <a:spcPts val="1000"/>
              </a:spcAft>
              <a:buFont typeface="+mj-lt"/>
              <a:buAutoNum type="arabicPeriod"/>
              <a:tabLst>
                <a:tab pos="359410" algn="r"/>
              </a:tabLst>
            </a:pPr>
            <a:r>
              <a:rPr lang="ar-IQ" sz="2800" dirty="0">
                <a:latin typeface="Calibri"/>
                <a:ea typeface="Times New Roman"/>
                <a:cs typeface="Arial"/>
              </a:rPr>
              <a:t>امكانية الاحتفاظ بسرية الاباء المستخدمة في تهجين مما يضمن ويحفظ حقوق المستنبط.</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216951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2 الانتخاب الاجمالي المعدل : </a:t>
            </a:r>
          </a:p>
          <a:p>
            <a:r>
              <a:rPr lang="ar-IQ" dirty="0"/>
              <a:t>تختلف الطريقة من الانتخاب عن طريقة الانتخاب الاجمالي البسيط بانه بعد انتخاب نباتات </a:t>
            </a:r>
            <a:r>
              <a:rPr lang="ar-IQ" dirty="0" err="1"/>
              <a:t>الايليت</a:t>
            </a:r>
            <a:r>
              <a:rPr lang="ar-IQ" dirty="0"/>
              <a:t> من عشائر المادة الاولية تجرى عملية تقييم اخرى في حدود نباتات </a:t>
            </a:r>
            <a:r>
              <a:rPr lang="ar-IQ" dirty="0" err="1"/>
              <a:t>الايليت</a:t>
            </a:r>
            <a:r>
              <a:rPr lang="ar-IQ" dirty="0"/>
              <a:t> لانتخاب نباتات سوبر </a:t>
            </a:r>
            <a:r>
              <a:rPr lang="ar-IQ" dirty="0" err="1"/>
              <a:t>ايليت</a:t>
            </a:r>
            <a:r>
              <a:rPr lang="ar-IQ" dirty="0"/>
              <a:t> وذلك اعتمادا على بعض الصفات الاضافية. فمثلا في حالة </a:t>
            </a:r>
            <a:r>
              <a:rPr lang="ar-IQ" dirty="0" err="1"/>
              <a:t>الشوندر</a:t>
            </a:r>
            <a:r>
              <a:rPr lang="ar-IQ" dirty="0"/>
              <a:t> الاحمر تعمل مقاطع عرضية في جذور نباتات </a:t>
            </a:r>
            <a:r>
              <a:rPr lang="ar-IQ" dirty="0" err="1"/>
              <a:t>الايليت</a:t>
            </a:r>
            <a:r>
              <a:rPr lang="ar-IQ" dirty="0"/>
              <a:t> وينتخب افضلها اي تنتخب نباتات السوبر </a:t>
            </a:r>
            <a:r>
              <a:rPr lang="ar-IQ" dirty="0" err="1"/>
              <a:t>ايليت</a:t>
            </a:r>
            <a:r>
              <a:rPr lang="ar-IQ" dirty="0"/>
              <a:t> التي تكون المقاطع العرضية لجذروها ذات لون احمر قاتم . اما بالنسبة </a:t>
            </a:r>
            <a:r>
              <a:rPr lang="ar-IQ" dirty="0" err="1"/>
              <a:t>لاصناف</a:t>
            </a:r>
            <a:r>
              <a:rPr lang="ar-IQ" dirty="0"/>
              <a:t> اللهانة العادية القابلة للتخزين فينتخب من نبات </a:t>
            </a:r>
            <a:r>
              <a:rPr lang="ar-IQ" dirty="0" err="1"/>
              <a:t>الايليت</a:t>
            </a:r>
            <a:r>
              <a:rPr lang="ar-IQ" dirty="0"/>
              <a:t> الاكثر تحملا للتخزين (</a:t>
            </a:r>
            <a:r>
              <a:rPr lang="ar-IQ" dirty="0" smtClean="0"/>
              <a:t>نبات السوبر </a:t>
            </a:r>
            <a:r>
              <a:rPr lang="ar-IQ" dirty="0" err="1"/>
              <a:t>الايليت</a:t>
            </a:r>
            <a:r>
              <a:rPr lang="ar-IQ" dirty="0"/>
              <a:t>) وبالنسبة لأصناف الفاصوليا التي تزرع من اجل بذورها فيتم انتخاب النباتات السوبر </a:t>
            </a:r>
            <a:r>
              <a:rPr lang="ar-IQ" dirty="0" err="1"/>
              <a:t>الايليت</a:t>
            </a:r>
            <a:r>
              <a:rPr lang="ar-IQ" dirty="0"/>
              <a:t> بعد جفاف الثمار (القرون) واستحصال البذور منها وبذلك تتم معرفة النباتات  ذات البذور الكبيرة الحجم. وفي كل الحالات تنقل النباتات السوبر </a:t>
            </a:r>
            <a:r>
              <a:rPr lang="ar-IQ" dirty="0" err="1"/>
              <a:t>ايليت</a:t>
            </a:r>
            <a:r>
              <a:rPr lang="ar-IQ" dirty="0"/>
              <a:t> لتزرع في مكان مستقل ومعزول ليتم التلقيح الخلطي فيما بينها فقط .</a:t>
            </a:r>
          </a:p>
          <a:p>
            <a:endParaRPr lang="ar-IQ" dirty="0"/>
          </a:p>
        </p:txBody>
      </p:sp>
    </p:spTree>
    <p:extLst>
      <p:ext uri="{BB962C8B-B14F-4D97-AF65-F5344CB8AC3E}">
        <p14:creationId xmlns:p14="http://schemas.microsoft.com/office/powerpoint/2010/main" val="3458555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4632"/>
          </a:xfrm>
        </p:spPr>
        <p:txBody>
          <a:bodyPr>
            <a:normAutofit fontScale="90000"/>
          </a:bodyPr>
          <a:lstStyle/>
          <a:p>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1561" y="1196753"/>
            <a:ext cx="7704856" cy="5127848"/>
          </a:xfrm>
        </p:spPr>
      </p:pic>
    </p:spTree>
    <p:extLst>
      <p:ext uri="{BB962C8B-B14F-4D97-AF65-F5344CB8AC3E}">
        <p14:creationId xmlns:p14="http://schemas.microsoft.com/office/powerpoint/2010/main" val="803546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4632"/>
          </a:xfrm>
        </p:spPr>
        <p:txBody>
          <a:bodyPr>
            <a:normAutofit fontScale="90000"/>
          </a:bodyPr>
          <a:lstStyle/>
          <a:p>
            <a:endParaRPr lang="ar-IQ" dirty="0"/>
          </a:p>
        </p:txBody>
      </p:sp>
      <p:sp>
        <p:nvSpPr>
          <p:cNvPr id="3" name="عنصر نائب للمحتوى 2"/>
          <p:cNvSpPr>
            <a:spLocks noGrp="1"/>
          </p:cNvSpPr>
          <p:nvPr>
            <p:ph idx="1"/>
          </p:nvPr>
        </p:nvSpPr>
        <p:spPr>
          <a:xfrm>
            <a:off x="395536" y="1196752"/>
            <a:ext cx="8229600" cy="4824536"/>
          </a:xfrm>
        </p:spPr>
        <p:txBody>
          <a:bodyPr>
            <a:normAutofit fontScale="92500" lnSpcReduction="10000"/>
          </a:bodyPr>
          <a:lstStyle/>
          <a:p>
            <a:r>
              <a:rPr lang="ar-IQ" dirty="0"/>
              <a:t>تستخدم البذور التي يتم الحصول عليها من النباتات </a:t>
            </a:r>
            <a:r>
              <a:rPr lang="ar-IQ" dirty="0" err="1"/>
              <a:t>الايليت</a:t>
            </a:r>
            <a:r>
              <a:rPr lang="ar-IQ" dirty="0"/>
              <a:t> في الاكثار او في الاختبارات اما بذور النباتات </a:t>
            </a:r>
            <a:r>
              <a:rPr lang="ar-IQ" dirty="0" err="1"/>
              <a:t>السوبرايليت</a:t>
            </a:r>
            <a:r>
              <a:rPr lang="ar-IQ" dirty="0"/>
              <a:t> فتزرع لمتابعة عملية الانتخاب على مدى عدة اجيال حتى الوصول الى المادة النباتية المنتخبة النهائية المتجانسة في جملة الصفات </a:t>
            </a:r>
            <a:r>
              <a:rPr lang="ar-IQ" dirty="0" err="1"/>
              <a:t>القيمةالمرغوبة</a:t>
            </a:r>
            <a:r>
              <a:rPr lang="ar-IQ" dirty="0"/>
              <a:t>. </a:t>
            </a:r>
          </a:p>
          <a:p>
            <a:r>
              <a:rPr lang="ar-IQ" dirty="0"/>
              <a:t>     تمتاز كلا طريقتي الانتخاب الاجمالي بسهولتهما وبساطتهما لكن عيبها الوحيد يتلخص في ان الاليلات المتنحية للجينات المسؤولة عن الصفات الرديئة تبقى في العشيرة النباتية ولا يمكن استبعادها وبمعنى اخر فان النباتات المنتخبة من المحتمل ان تكون متماثلة كميتات بالنسبة للمورثات المسؤولة عن الصفات الجيدة او تكون مختلفة كميتات، وفي هذه الحالة ستظهر الصفات غير المرغوبة في الجيل التالي وذلك لحدوث الانعزالات في الجينات المسؤولة عن الصفات الرديئة. وهذا تعطي كلا الطريقتين من الانتخاب نتائج سريعة وجيدة خاصةً عند اتفاق وجهتيهما مع وجهة الانتخاب الطبيعي فمثلا عند استنباط صنف مقاوم للصقيع من عشائر المادة الاولية التي تزرع في المناطق الباردة فان عملية الانتخاب هذه ستنجح لان وجهة الانتخاب الاصطناعي متفقة مع وجهة الانتخاب الطبيعي. </a:t>
            </a:r>
          </a:p>
          <a:p>
            <a:endParaRPr lang="ar-IQ" dirty="0"/>
          </a:p>
        </p:txBody>
      </p:sp>
    </p:spTree>
    <p:extLst>
      <p:ext uri="{BB962C8B-B14F-4D97-AF65-F5344CB8AC3E}">
        <p14:creationId xmlns:p14="http://schemas.microsoft.com/office/powerpoint/2010/main" val="3536777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ثالثا – الانتخاب العائلي : له عدة اشكال: </a:t>
            </a:r>
          </a:p>
          <a:p>
            <a:r>
              <a:rPr lang="ar-IQ" dirty="0"/>
              <a:t>1-	الانتخاب العائلي بدون العزل . </a:t>
            </a:r>
          </a:p>
          <a:p>
            <a:r>
              <a:rPr lang="ar-IQ" dirty="0"/>
              <a:t>2-	الانتخاب العائلي مع العزل .</a:t>
            </a:r>
          </a:p>
          <a:p>
            <a:r>
              <a:rPr lang="ar-IQ" dirty="0"/>
              <a:t>3-	الانتخاب العائلي بطريقة التهجين الزوجي .</a:t>
            </a:r>
          </a:p>
          <a:p>
            <a:r>
              <a:rPr lang="ar-IQ" dirty="0"/>
              <a:t>4-	الانتخاب العائلي بطريقة الانصاف. </a:t>
            </a:r>
          </a:p>
          <a:p>
            <a:r>
              <a:rPr lang="ar-IQ" dirty="0"/>
              <a:t> وفيما يلي توضيح لكل شكل من اشكال الانتخاب المذكورة:</a:t>
            </a:r>
          </a:p>
          <a:p>
            <a:pPr marL="0" indent="0">
              <a:buNone/>
            </a:pPr>
            <a:endParaRPr lang="ar-IQ" dirty="0"/>
          </a:p>
        </p:txBody>
      </p:sp>
    </p:spTree>
    <p:extLst>
      <p:ext uri="{BB962C8B-B14F-4D97-AF65-F5344CB8AC3E}">
        <p14:creationId xmlns:p14="http://schemas.microsoft.com/office/powerpoint/2010/main" val="3139213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1-	الانتخاب العائلي بدون العزل :</a:t>
            </a:r>
          </a:p>
          <a:p>
            <a:r>
              <a:rPr lang="ar-IQ" dirty="0"/>
              <a:t>يمكن تلخيص هذه الطريقة من الانتخاب  كما يلي:</a:t>
            </a:r>
          </a:p>
          <a:p>
            <a:r>
              <a:rPr lang="ar-IQ" dirty="0"/>
              <a:t>- العام الاول : يتم تقييم نباتات المادة الاولية لانتخاب نباتات </a:t>
            </a:r>
            <a:r>
              <a:rPr lang="ar-IQ" dirty="0" err="1"/>
              <a:t>الايليت</a:t>
            </a:r>
            <a:r>
              <a:rPr lang="ar-IQ" dirty="0"/>
              <a:t> التي تنقل لتزرع في قطعة ارض مستقلة ومعزولة . </a:t>
            </a:r>
          </a:p>
          <a:p>
            <a:r>
              <a:rPr lang="ar-IQ" dirty="0"/>
              <a:t>- العام الثاني : الحصول على بذور كل من نباتات </a:t>
            </a:r>
            <a:r>
              <a:rPr lang="ar-IQ" dirty="0" err="1"/>
              <a:t>الايليت</a:t>
            </a:r>
            <a:r>
              <a:rPr lang="ar-IQ" dirty="0"/>
              <a:t> في وعاء مستقل .</a:t>
            </a:r>
          </a:p>
          <a:p>
            <a:r>
              <a:rPr lang="ar-IQ" dirty="0"/>
              <a:t>- العام الثالث : زراعة بذور كل من نباتات </a:t>
            </a:r>
            <a:r>
              <a:rPr lang="ar-IQ" dirty="0" err="1"/>
              <a:t>الايليت</a:t>
            </a:r>
            <a:r>
              <a:rPr lang="ar-IQ" dirty="0"/>
              <a:t> في قطعة ارض مستقلة دون اجراء العزل بين العائلات لتقييم العائلات بهدف استبعاد العائلات الرديئة حتى ولو احتوت على بعض النباتات المتفوقة في صفاتها. ثم تجرى عملية تقييم اخرى لنباتات </a:t>
            </a:r>
            <a:r>
              <a:rPr lang="ar-IQ" dirty="0" err="1"/>
              <a:t>الايليت</a:t>
            </a:r>
            <a:r>
              <a:rPr lang="ar-IQ" dirty="0"/>
              <a:t> في ما تبقى من عائلات جيدة لانتخاب نباتات السوبر </a:t>
            </a:r>
            <a:r>
              <a:rPr lang="ar-IQ" dirty="0" err="1"/>
              <a:t>ايليت</a:t>
            </a:r>
            <a:r>
              <a:rPr lang="ar-IQ" dirty="0"/>
              <a:t>. تنقل بعد ذلك نباتات </a:t>
            </a:r>
            <a:r>
              <a:rPr lang="ar-IQ" dirty="0" err="1"/>
              <a:t>الايليت</a:t>
            </a:r>
            <a:r>
              <a:rPr lang="ar-IQ" dirty="0"/>
              <a:t> من جميع العائلات لتزرع معا في قطعة ارض مستقلة لاستخدامها في الاكثار والاختبارات كما تنقل نباتات السوبر </a:t>
            </a:r>
            <a:r>
              <a:rPr lang="ar-IQ" dirty="0" err="1"/>
              <a:t>ايليت</a:t>
            </a:r>
            <a:r>
              <a:rPr lang="ar-IQ" dirty="0"/>
              <a:t> من جميع العائلات ايضا لتزرع معا في قطعة ارض لمتابعة الانتخاب عليها.</a:t>
            </a:r>
          </a:p>
          <a:p>
            <a:r>
              <a:rPr lang="ar-IQ" dirty="0"/>
              <a:t>ويستمر تكرار ما سبق ذكره لعدة اعوام وعدة اجيال حتى الوصول الى الهدف من عملية الانتخاب. </a:t>
            </a:r>
          </a:p>
          <a:p>
            <a:pPr marL="0" indent="0">
              <a:buNone/>
            </a:pPr>
            <a:endParaRPr lang="ar-IQ" dirty="0"/>
          </a:p>
        </p:txBody>
      </p:sp>
    </p:spTree>
    <p:extLst>
      <p:ext uri="{BB962C8B-B14F-4D97-AF65-F5344CB8AC3E}">
        <p14:creationId xmlns:p14="http://schemas.microsoft.com/office/powerpoint/2010/main" val="673527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539552" y="332656"/>
            <a:ext cx="8229600" cy="83400"/>
          </a:xfrm>
        </p:spPr>
        <p:txBody>
          <a:bodyPr>
            <a:normAutofit fontScale="90000"/>
          </a:bodyPr>
          <a:lstStyle/>
          <a:p>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1268760"/>
            <a:ext cx="6912768" cy="4965501"/>
          </a:xfrm>
        </p:spPr>
      </p:pic>
    </p:spTree>
    <p:extLst>
      <p:ext uri="{BB962C8B-B14F-4D97-AF65-F5344CB8AC3E}">
        <p14:creationId xmlns:p14="http://schemas.microsoft.com/office/powerpoint/2010/main" val="11144233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1951</Words>
  <Application>Microsoft Office PowerPoint</Application>
  <PresentationFormat>عرض على الشاشة (3:4)‏</PresentationFormat>
  <Paragraphs>117</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تدفق</vt:lpstr>
      <vt:lpstr>الدكتور عزيز مهدي </vt:lpstr>
      <vt:lpstr>التحسين الوراثي للنباتات خلطية التلقيح</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 </dc:title>
  <dc:creator>Notes</dc:creator>
  <cp:lastModifiedBy>Azi</cp:lastModifiedBy>
  <cp:revision>3</cp:revision>
  <dcterms:created xsi:type="dcterms:W3CDTF">2020-05-01T20:42:22Z</dcterms:created>
  <dcterms:modified xsi:type="dcterms:W3CDTF">2020-05-13T19:53:22Z</dcterms:modified>
</cp:coreProperties>
</file>